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279" r:id="rId40"/>
    <p:sldId id="258" r:id="rId41"/>
    <p:sldId id="259" r:id="rId42"/>
    <p:sldId id="260" r:id="rId43"/>
    <p:sldId id="261" r:id="rId44"/>
    <p:sldId id="262" r:id="rId45"/>
    <p:sldId id="263" r:id="rId46"/>
    <p:sldId id="264" r:id="rId47"/>
    <p:sldId id="265" r:id="rId48"/>
    <p:sldId id="266" r:id="rId49"/>
    <p:sldId id="280" r:id="rId50"/>
    <p:sldId id="267" r:id="rId51"/>
    <p:sldId id="268" r:id="rId52"/>
    <p:sldId id="269" r:id="rId53"/>
    <p:sldId id="270" r:id="rId54"/>
    <p:sldId id="271" r:id="rId55"/>
    <p:sldId id="272" r:id="rId56"/>
    <p:sldId id="273" r:id="rId57"/>
    <p:sldId id="274" r:id="rId58"/>
    <p:sldId id="275" r:id="rId59"/>
    <p:sldId id="276" r:id="rId60"/>
    <p:sldId id="281" r:id="rId61"/>
    <p:sldId id="282" r:id="rId62"/>
    <p:sldId id="27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F9A2EC2-BC0A-480A-88C5-8874B70B67AB}" type="datetimeFigureOut">
              <a:rPr lang="en-US" smtClean="0"/>
              <a:pPr/>
              <a:t>16-11-2021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D9C6956-1EB0-44EF-BB1C-D53BF21510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9A2EC2-BC0A-480A-88C5-8874B70B67AB}" type="datetimeFigureOut">
              <a:rPr lang="en-US" smtClean="0"/>
              <a:pPr/>
              <a:t>16-11-2021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9C6956-1EB0-44EF-BB1C-D53BF21510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9A2EC2-BC0A-480A-88C5-8874B70B67AB}" type="datetimeFigureOut">
              <a:rPr lang="en-US" smtClean="0"/>
              <a:pPr/>
              <a:t>16-11-2021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9C6956-1EB0-44EF-BB1C-D53BF21510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9A2EC2-BC0A-480A-88C5-8874B70B67AB}" type="datetimeFigureOut">
              <a:rPr lang="en-US" smtClean="0"/>
              <a:pPr/>
              <a:t>16-11-2021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9C6956-1EB0-44EF-BB1C-D53BF215104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9A2EC2-BC0A-480A-88C5-8874B70B67AB}" type="datetimeFigureOut">
              <a:rPr lang="en-US" smtClean="0"/>
              <a:pPr/>
              <a:t>16-11-2021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9C6956-1EB0-44EF-BB1C-D53BF215104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9A2EC2-BC0A-480A-88C5-8874B70B67AB}" type="datetimeFigureOut">
              <a:rPr lang="en-US" smtClean="0"/>
              <a:pPr/>
              <a:t>16-11-2021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9C6956-1EB0-44EF-BB1C-D53BF215104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9A2EC2-BC0A-480A-88C5-8874B70B67AB}" type="datetimeFigureOut">
              <a:rPr lang="en-US" smtClean="0"/>
              <a:pPr/>
              <a:t>16-11-2021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D9C6956-1EB0-44EF-BB1C-D53BF215104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F9A2EC2-BC0A-480A-88C5-8874B70B67AB}" type="datetimeFigureOut">
              <a:rPr lang="en-US" smtClean="0"/>
              <a:pPr/>
              <a:t>16-11-2021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D9C6956-1EB0-44EF-BB1C-D53BF215104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F9A2EC2-BC0A-480A-88C5-8874B70B67AB}" type="datetimeFigureOut">
              <a:rPr lang="en-US" smtClean="0"/>
              <a:pPr/>
              <a:t>16-11-2021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D9C6956-1EB0-44EF-BB1C-D53BF21510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F9A2EC2-BC0A-480A-88C5-8874B70B67AB}" type="datetimeFigureOut">
              <a:rPr lang="en-US" smtClean="0"/>
              <a:pPr/>
              <a:t>16-11-2021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9C6956-1EB0-44EF-BB1C-D53BF215104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F9A2EC2-BC0A-480A-88C5-8874B70B67AB}" type="datetimeFigureOut">
              <a:rPr lang="en-US" smtClean="0"/>
              <a:pPr/>
              <a:t>16-11-2021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D9C6956-1EB0-44EF-BB1C-D53BF215104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F9A2EC2-BC0A-480A-88C5-8874B70B67AB}" type="datetimeFigureOut">
              <a:rPr lang="en-US" smtClean="0"/>
              <a:pPr/>
              <a:t>16-11-2021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9C6956-1EB0-44EF-BB1C-D53BF21510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rcpch.ac.uk/sites/default/files/Boys_0-4_years_growth_chart.pdf" TargetMode="External"/><Relationship Id="rId2" Type="http://schemas.openxmlformats.org/officeDocument/2006/relationships/hyperlink" Target="https://www.rcpch.ac.uk/sites/default/files/Girls_0-4_years_growth_chart.pdf" TargetMode="External"/><Relationship Id="rId1" Type="http://schemas.openxmlformats.org/officeDocument/2006/relationships/slideLayout" Target="../slideLayouts/slideLayout2.xml"/><Relationship Id="rId6" Type="http://schemas.openxmlformats.org/officeDocument/2006/relationships/hyperlink" Target="https://www.rcpch.ac.uk/sites/default/files/Girls_neonatal_and_infant_close_monitoring_growth_chart.pdf" TargetMode="External"/><Relationship Id="rId5" Type="http://schemas.openxmlformats.org/officeDocument/2006/relationships/hyperlink" Target="https://www.rcpch.ac.uk/sites/default/files/Boys_2-18_years_growth_chart.pdf" TargetMode="External"/><Relationship Id="rId4" Type="http://schemas.openxmlformats.org/officeDocument/2006/relationships/hyperlink" Target="https://www.rcpch.ac.uk/sites/default/files/Girls_2-18_years_growth_chart.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www.cdc.gov/growthcharts/data/set1/chart01.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7758"/>
          </a:xfrm>
        </p:spPr>
        <p:txBody>
          <a:bodyPr>
            <a:normAutofit fontScale="70000" lnSpcReduction="20000"/>
          </a:bodyPr>
          <a:lstStyle/>
          <a:p>
            <a:endParaRPr lang="en-US" b="1" dirty="0" smtClean="0"/>
          </a:p>
          <a:p>
            <a:endParaRPr lang="en-US" b="1" dirty="0" smtClean="0"/>
          </a:p>
          <a:p>
            <a:endParaRPr lang="en-US" b="1" dirty="0" smtClean="0"/>
          </a:p>
          <a:p>
            <a:endParaRPr lang="en-US" b="1" dirty="0" smtClean="0"/>
          </a:p>
          <a:p>
            <a:r>
              <a:rPr lang="en-US" b="1" dirty="0" smtClean="0"/>
              <a:t>Growth </a:t>
            </a:r>
            <a:r>
              <a:rPr lang="en-US" b="1" dirty="0"/>
              <a:t>charts</a:t>
            </a:r>
            <a:r>
              <a:rPr lang="en-US" dirty="0"/>
              <a:t> are an important tool used to compare the growth of an individual to the growth of a normal </a:t>
            </a:r>
            <a:r>
              <a:rPr lang="en-US" dirty="0" smtClean="0"/>
              <a:t>population. </a:t>
            </a:r>
          </a:p>
          <a:p>
            <a:r>
              <a:rPr lang="en-US" dirty="0" smtClean="0"/>
              <a:t>Thus</a:t>
            </a:r>
            <a:r>
              <a:rPr lang="en-US" dirty="0"/>
              <a:t>, they may be used to define the abnormal growth of a child and track their progress through time.</a:t>
            </a:r>
          </a:p>
          <a:p>
            <a:r>
              <a:rPr lang="en-US" dirty="0"/>
              <a:t>The current UK-WHO growth charts combine World Health </a:t>
            </a:r>
            <a:r>
              <a:rPr lang="en-US" dirty="0" err="1"/>
              <a:t>Organisation</a:t>
            </a:r>
            <a:r>
              <a:rPr lang="en-US" dirty="0"/>
              <a:t> standards with UK preterm and birth data to depict a healthy pattern of growth that is desirable for all children, whether breastfed or formula-fed and of whatever ethnic origin.</a:t>
            </a:r>
          </a:p>
          <a:p>
            <a:r>
              <a:rPr lang="en-US" dirty="0"/>
              <a:t>The growth chart used to plot the measurements of weight, height/length and head circumference should correspond to the child’s sex </a:t>
            </a:r>
            <a:r>
              <a:rPr lang="en-US" dirty="0" smtClean="0"/>
              <a:t>and age. </a:t>
            </a:r>
            <a:endParaRPr lang="en-US" dirty="0"/>
          </a:p>
          <a:p>
            <a:endParaRPr lang="en-US" dirty="0"/>
          </a:p>
        </p:txBody>
      </p:sp>
      <p:sp>
        <p:nvSpPr>
          <p:cNvPr id="2" name="Title 1"/>
          <p:cNvSpPr>
            <a:spLocks noGrp="1"/>
          </p:cNvSpPr>
          <p:nvPr>
            <p:ph type="title"/>
          </p:nvPr>
        </p:nvSpPr>
        <p:spPr/>
        <p:txBody>
          <a:bodyPr>
            <a:normAutofit fontScale="90000"/>
          </a:bodyPr>
          <a:lstStyle/>
          <a:p>
            <a:pPr algn="r"/>
            <a:r>
              <a:rPr lang="en-IN" dirty="0" smtClean="0"/>
              <a:t/>
            </a:r>
            <a:br>
              <a:rPr lang="en-IN" dirty="0" smtClean="0"/>
            </a:br>
            <a:r>
              <a:rPr lang="en-IN" dirty="0" smtClean="0"/>
              <a:t/>
            </a:r>
            <a:br>
              <a:rPr lang="en-IN" dirty="0" smtClean="0"/>
            </a:br>
            <a:r>
              <a:rPr lang="en-IN" dirty="0" smtClean="0"/>
              <a:t>GROWTH </a:t>
            </a:r>
            <a:r>
              <a:rPr lang="en-IN" dirty="0" smtClean="0"/>
              <a:t>CHART Presented by</a:t>
            </a:r>
            <a:br>
              <a:rPr lang="en-IN" dirty="0" smtClean="0"/>
            </a:br>
            <a:r>
              <a:rPr lang="en-IN" dirty="0" smtClean="0"/>
              <a:t>                             </a:t>
            </a:r>
            <a:r>
              <a:rPr lang="en-IN" sz="2000" dirty="0" smtClean="0"/>
              <a:t>Dr. </a:t>
            </a:r>
            <a:r>
              <a:rPr lang="en-IN" sz="2000" dirty="0" err="1" smtClean="0"/>
              <a:t>Mahadevi</a:t>
            </a:r>
            <a:r>
              <a:rPr lang="en-IN" sz="2000" dirty="0" smtClean="0"/>
              <a:t> A.L</a:t>
            </a:r>
            <a:br>
              <a:rPr lang="en-IN" sz="2000" dirty="0" smtClean="0"/>
            </a:br>
            <a:r>
              <a:rPr lang="en-IN" sz="2000" dirty="0" smtClean="0"/>
              <a:t>                              Assistant professor</a:t>
            </a:r>
            <a:br>
              <a:rPr lang="en-IN" sz="2000" dirty="0" smtClean="0"/>
            </a:br>
            <a:r>
              <a:rPr lang="en-IN" sz="2000" dirty="0" smtClean="0"/>
              <a:t>                                Dept of paediatrics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dditional benefits of the new growth standards include the&#10;following&#10;• The new standards establish breastfed infants as t..."/>
          <p:cNvPicPr>
            <a:picLocks noChangeAspect="1" noChangeArrowheads="1"/>
          </p:cNvPicPr>
          <p:nvPr/>
        </p:nvPicPr>
        <p:blipFill>
          <a:blip r:embed="rId2"/>
          <a:srcRect/>
          <a:stretch>
            <a:fillRect/>
          </a:stretch>
        </p:blipFill>
        <p:spPr bwMode="auto">
          <a:xfrm>
            <a:off x="155574" y="0"/>
            <a:ext cx="7916887" cy="60007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o plot in Growth charts&#10;• x-axis:&#10;• In the Growth Record graphs, some x-axes show age and some show length/height.&#10;Plot p..."/>
          <p:cNvPicPr>
            <a:picLocks noChangeAspect="1" noChangeArrowheads="1"/>
          </p:cNvPicPr>
          <p:nvPr/>
        </p:nvPicPr>
        <p:blipFill>
          <a:blip r:embed="rId2"/>
          <a:srcRect t="14286"/>
          <a:stretch>
            <a:fillRect/>
          </a:stretch>
        </p:blipFill>
        <p:spPr bwMode="auto">
          <a:xfrm>
            <a:off x="155574" y="500042"/>
            <a:ext cx="8202640" cy="578647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o interpret the plotted graph&#10;Measurements in the shaded boxes are in the normal range.&#10; "/>
          <p:cNvPicPr>
            <a:picLocks noChangeAspect="1" noChangeArrowheads="1"/>
          </p:cNvPicPr>
          <p:nvPr/>
        </p:nvPicPr>
        <p:blipFill>
          <a:blip r:embed="rId2"/>
          <a:srcRect/>
          <a:stretch>
            <a:fillRect/>
          </a:stretch>
        </p:blipFill>
        <p:spPr bwMode="auto">
          <a:xfrm>
            <a:off x="155574" y="0"/>
            <a:ext cx="8345515" cy="62865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 Notes:&#10;1. A child in this range is very tall. Tallness is rarely a problem, unless it is so excessive&#10;that it may indica..."/>
          <p:cNvPicPr>
            <a:picLocks noChangeAspect="1" noChangeArrowheads="1"/>
          </p:cNvPicPr>
          <p:nvPr/>
        </p:nvPicPr>
        <p:blipFill>
          <a:blip r:embed="rId2"/>
          <a:srcRect t="13465"/>
          <a:stretch>
            <a:fillRect/>
          </a:stretch>
        </p:blipFill>
        <p:spPr bwMode="auto">
          <a:xfrm>
            <a:off x="155574" y="0"/>
            <a:ext cx="8702705" cy="585789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xample 1&#10;Interpretation – A boy Aged 3 years and 11 months. He weighs 19.5 kg and is 109.6&#10;cm tall. His weight-for-age is..."/>
          <p:cNvPicPr>
            <a:picLocks noChangeAspect="1" noChangeArrowheads="1"/>
          </p:cNvPicPr>
          <p:nvPr/>
        </p:nvPicPr>
        <p:blipFill>
          <a:blip r:embed="rId2"/>
          <a:srcRect/>
          <a:stretch>
            <a:fillRect/>
          </a:stretch>
        </p:blipFill>
        <p:spPr bwMode="auto">
          <a:xfrm>
            <a:off x="155574" y="0"/>
            <a:ext cx="8774143" cy="62150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Example 2&#10; "/>
          <p:cNvPicPr>
            <a:picLocks noChangeAspect="1" noChangeArrowheads="1"/>
          </p:cNvPicPr>
          <p:nvPr/>
        </p:nvPicPr>
        <p:blipFill>
          <a:blip r:embed="rId2"/>
          <a:srcRect/>
          <a:stretch>
            <a:fillRect/>
          </a:stretch>
        </p:blipFill>
        <p:spPr bwMode="auto">
          <a:xfrm>
            <a:off x="155574" y="428604"/>
            <a:ext cx="8416953" cy="55721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Example-3&#10; "/>
          <p:cNvPicPr>
            <a:picLocks noChangeAspect="1" noChangeArrowheads="1"/>
          </p:cNvPicPr>
          <p:nvPr/>
        </p:nvPicPr>
        <p:blipFill>
          <a:blip r:embed="rId2"/>
          <a:srcRect/>
          <a:stretch>
            <a:fillRect/>
          </a:stretch>
        </p:blipFill>
        <p:spPr bwMode="auto">
          <a:xfrm>
            <a:off x="155574" y="428604"/>
            <a:ext cx="8416953" cy="53578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Example 4&#10; "/>
          <p:cNvPicPr>
            <a:picLocks noChangeAspect="1" noChangeArrowheads="1"/>
          </p:cNvPicPr>
          <p:nvPr/>
        </p:nvPicPr>
        <p:blipFill>
          <a:blip r:embed="rId2"/>
          <a:srcRect/>
          <a:stretch>
            <a:fillRect/>
          </a:stretch>
        </p:blipFill>
        <p:spPr bwMode="auto">
          <a:xfrm>
            <a:off x="155574" y="0"/>
            <a:ext cx="8774143" cy="65722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nterpret trends on growth charts&#10;When interpreting growth charts, be alert for the following situations, which&#10;may indica..."/>
          <p:cNvPicPr>
            <a:picLocks noChangeAspect="1" noChangeArrowheads="1"/>
          </p:cNvPicPr>
          <p:nvPr/>
        </p:nvPicPr>
        <p:blipFill>
          <a:blip r:embed="rId2"/>
          <a:srcRect/>
          <a:stretch>
            <a:fillRect/>
          </a:stretch>
        </p:blipFill>
        <p:spPr bwMode="auto">
          <a:xfrm>
            <a:off x="155574" y="-214338"/>
            <a:ext cx="7845449" cy="68580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Growth chart used in India&#10;• India has adopted the new WHO Child Growth Standards (2006) in February 2009&#10;• These standard..."/>
          <p:cNvPicPr>
            <a:picLocks noChangeAspect="1" noChangeArrowheads="1"/>
          </p:cNvPicPr>
          <p:nvPr/>
        </p:nvPicPr>
        <p:blipFill>
          <a:blip r:embed="rId2"/>
          <a:srcRect t="13465"/>
          <a:stretch>
            <a:fillRect/>
          </a:stretch>
        </p:blipFill>
        <p:spPr bwMode="auto">
          <a:xfrm>
            <a:off x="155574" y="0"/>
            <a:ext cx="8631268" cy="60007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NCHS 1977 growth charts[Hamill et al 1977, 1979]&#10;• Using longitudinal-data from the Fels Research Institute, collected in ..."/>
          <p:cNvPicPr>
            <a:picLocks noChangeAspect="1" noChangeArrowheads="1"/>
          </p:cNvPicPr>
          <p:nvPr/>
        </p:nvPicPr>
        <p:blipFill>
          <a:blip r:embed="rId2"/>
          <a:srcRect/>
          <a:stretch>
            <a:fillRect/>
          </a:stretch>
        </p:blipFill>
        <p:spPr bwMode="auto">
          <a:xfrm>
            <a:off x="155574" y="285728"/>
            <a:ext cx="8345515" cy="521497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Management&#10;• Weight b/w curves 1 &amp; 3-undernourished,require supplementary feeding at home&#10;•&#10;• Weight below curve 3-consult..."/>
          <p:cNvPicPr>
            <a:picLocks noChangeAspect="1" noChangeArrowheads="1"/>
          </p:cNvPicPr>
          <p:nvPr/>
        </p:nvPicPr>
        <p:blipFill>
          <a:blip r:embed="rId2"/>
          <a:srcRect t="10333"/>
          <a:stretch>
            <a:fillRect/>
          </a:stretch>
        </p:blipFill>
        <p:spPr bwMode="auto">
          <a:xfrm>
            <a:off x="155574" y="0"/>
            <a:ext cx="8845582" cy="621508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Uses of growth charts&#10;• Growth monitoring&#10;• Diagnostic tool&#10;• Planning and policy making&#10;• Educational tool&#10;• Tool for act..."/>
          <p:cNvPicPr>
            <a:picLocks noChangeAspect="1" noChangeArrowheads="1"/>
          </p:cNvPicPr>
          <p:nvPr/>
        </p:nvPicPr>
        <p:blipFill>
          <a:blip r:embed="rId2"/>
          <a:srcRect/>
          <a:stretch>
            <a:fillRect/>
          </a:stretch>
        </p:blipFill>
        <p:spPr bwMode="auto">
          <a:xfrm>
            <a:off x="155574" y="-285776"/>
            <a:ext cx="8059763" cy="72866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WHO Growth charts&#10;benefits:&#10;• Seen as ‗gold standard‘ of growth charts in terms of promoting good health&#10;outcomes, includi..."/>
          <p:cNvPicPr>
            <a:picLocks noChangeAspect="1" noChangeArrowheads="1"/>
          </p:cNvPicPr>
          <p:nvPr/>
        </p:nvPicPr>
        <p:blipFill>
          <a:blip r:embed="rId2"/>
          <a:srcRect/>
          <a:stretch>
            <a:fillRect/>
          </a:stretch>
        </p:blipFill>
        <p:spPr bwMode="auto">
          <a:xfrm>
            <a:off x="155575" y="571480"/>
            <a:ext cx="6076950" cy="514353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Limitations&#10;• Donot reflect current feeding practices.&#10;• The rapid weight gain demonstrated in the breastfed infants first..."/>
          <p:cNvPicPr>
            <a:picLocks noChangeAspect="1" noChangeArrowheads="1"/>
          </p:cNvPicPr>
          <p:nvPr/>
        </p:nvPicPr>
        <p:blipFill>
          <a:blip r:embed="rId2"/>
          <a:srcRect/>
          <a:stretch>
            <a:fillRect/>
          </a:stretch>
        </p:blipFill>
        <p:spPr bwMode="auto">
          <a:xfrm>
            <a:off x="155574" y="0"/>
            <a:ext cx="7988325" cy="542926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plications for diagnosing over or underweight&#10;children&#10;The CDC 2000 charts and the WHO 2006 charts produce slightly diff..."/>
          <p:cNvPicPr>
            <a:picLocks noChangeAspect="1" noChangeArrowheads="1"/>
          </p:cNvPicPr>
          <p:nvPr/>
        </p:nvPicPr>
        <p:blipFill>
          <a:blip r:embed="rId2"/>
          <a:srcRect/>
          <a:stretch>
            <a:fillRect/>
          </a:stretch>
        </p:blipFill>
        <p:spPr bwMode="auto">
          <a:xfrm>
            <a:off x="155574" y="0"/>
            <a:ext cx="8559829" cy="564357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onsiderations&#10;Reference versus standard&#10;• Previous growth charts were established as reference points to which health&#10;pro..."/>
          <p:cNvPicPr>
            <a:picLocks noChangeAspect="1" noChangeArrowheads="1"/>
          </p:cNvPicPr>
          <p:nvPr/>
        </p:nvPicPr>
        <p:blipFill>
          <a:blip r:embed="rId2"/>
          <a:srcRect/>
          <a:stretch>
            <a:fillRect/>
          </a:stretch>
        </p:blipFill>
        <p:spPr bwMode="auto">
          <a:xfrm>
            <a:off x="155574" y="142852"/>
            <a:ext cx="8559829" cy="592935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ffectiveness of growth charts:&#10;• To what exatent does growth monitoring results in positive health out comes for&#10;children..."/>
          <p:cNvPicPr>
            <a:picLocks noChangeAspect="1" noChangeArrowheads="1"/>
          </p:cNvPicPr>
          <p:nvPr/>
        </p:nvPicPr>
        <p:blipFill>
          <a:blip r:embed="rId2"/>
          <a:srcRect/>
          <a:stretch>
            <a:fillRect/>
          </a:stretch>
        </p:blipFill>
        <p:spPr bwMode="auto">
          <a:xfrm>
            <a:off x="155574" y="285728"/>
            <a:ext cx="8702705" cy="57150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ternal perceptions&#10;• The effectiveness of using growth depends on the knowledge and&#10;understanding that mothers have pf g..."/>
          <p:cNvPicPr>
            <a:picLocks noChangeAspect="1" noChangeArrowheads="1"/>
          </p:cNvPicPr>
          <p:nvPr/>
        </p:nvPicPr>
        <p:blipFill>
          <a:blip r:embed="rId2"/>
          <a:srcRect/>
          <a:stretch>
            <a:fillRect/>
          </a:stretch>
        </p:blipFill>
        <p:spPr bwMode="auto">
          <a:xfrm>
            <a:off x="155574" y="0"/>
            <a:ext cx="8345515" cy="571501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onclusion&#10;• No existing Growth chart is a perfect match in Indian context&#10;• The CDC 2000 and WHO 2006 growth charts both ..."/>
          <p:cNvPicPr>
            <a:picLocks noChangeAspect="1" noChangeArrowheads="1"/>
          </p:cNvPicPr>
          <p:nvPr/>
        </p:nvPicPr>
        <p:blipFill>
          <a:blip r:embed="rId2"/>
          <a:srcRect/>
          <a:stretch>
            <a:fillRect/>
          </a:stretch>
        </p:blipFill>
        <p:spPr bwMode="auto">
          <a:xfrm>
            <a:off x="155575" y="0"/>
            <a:ext cx="6076950" cy="57150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eferences&#10;• [1] Rakel. Textbook of Family Medicine. 7th ed. Philadelphia: Saunders; 2007. P.&#10;555.(Growth and development;..."/>
          <p:cNvPicPr>
            <a:picLocks noChangeAspect="1" noChangeArrowheads="1"/>
          </p:cNvPicPr>
          <p:nvPr/>
        </p:nvPicPr>
        <p:blipFill>
          <a:blip r:embed="rId2"/>
          <a:srcRect/>
          <a:stretch>
            <a:fillRect/>
          </a:stretch>
        </p:blipFill>
        <p:spPr bwMode="auto">
          <a:xfrm>
            <a:off x="155574" y="0"/>
            <a:ext cx="8345515" cy="61436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able-1 Characteristics of the Fels Research Institute data used for&#10;construction of the NCHS 1977 growth charts and the t..."/>
          <p:cNvPicPr>
            <a:picLocks noChangeAspect="1" noChangeArrowheads="1"/>
          </p:cNvPicPr>
          <p:nvPr/>
        </p:nvPicPr>
        <p:blipFill>
          <a:blip r:embed="rId2"/>
          <a:srcRect/>
          <a:stretch>
            <a:fillRect/>
          </a:stretch>
        </p:blipFill>
        <p:spPr bwMode="auto">
          <a:xfrm>
            <a:off x="155574" y="214290"/>
            <a:ext cx="8631267" cy="607223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Growth charts"/>
          <p:cNvPicPr>
            <a:picLocks noChangeAspect="1" noChangeArrowheads="1"/>
          </p:cNvPicPr>
          <p:nvPr/>
        </p:nvPicPr>
        <p:blipFill>
          <a:blip r:embed="rId2"/>
          <a:srcRect/>
          <a:stretch>
            <a:fillRect/>
          </a:stretch>
        </p:blipFill>
        <p:spPr bwMode="auto">
          <a:xfrm>
            <a:off x="155574" y="-142900"/>
            <a:ext cx="8488392" cy="635798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Growth charts"/>
          <p:cNvPicPr>
            <a:picLocks noChangeAspect="1" noChangeArrowheads="1"/>
          </p:cNvPicPr>
          <p:nvPr/>
        </p:nvPicPr>
        <p:blipFill>
          <a:blip r:embed="rId2"/>
          <a:srcRect/>
          <a:stretch>
            <a:fillRect/>
          </a:stretch>
        </p:blipFill>
        <p:spPr bwMode="auto">
          <a:xfrm>
            <a:off x="155575" y="-2185988"/>
            <a:ext cx="6076950" cy="761525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Growth charts"/>
          <p:cNvPicPr>
            <a:picLocks noChangeAspect="1" noChangeArrowheads="1"/>
          </p:cNvPicPr>
          <p:nvPr/>
        </p:nvPicPr>
        <p:blipFill>
          <a:blip r:embed="rId2"/>
          <a:srcRect/>
          <a:stretch>
            <a:fillRect/>
          </a:stretch>
        </p:blipFill>
        <p:spPr bwMode="auto">
          <a:xfrm>
            <a:off x="155575" y="-2185988"/>
            <a:ext cx="6076950" cy="456247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Growth charts"/>
          <p:cNvPicPr>
            <a:picLocks noChangeAspect="1" noChangeArrowheads="1"/>
          </p:cNvPicPr>
          <p:nvPr/>
        </p:nvPicPr>
        <p:blipFill>
          <a:blip r:embed="rId2"/>
          <a:srcRect/>
          <a:stretch>
            <a:fillRect/>
          </a:stretch>
        </p:blipFill>
        <p:spPr bwMode="auto">
          <a:xfrm>
            <a:off x="155575" y="-2185988"/>
            <a:ext cx="6076950" cy="45624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Growth charts"/>
          <p:cNvPicPr>
            <a:picLocks noChangeAspect="1" noChangeArrowheads="1"/>
          </p:cNvPicPr>
          <p:nvPr/>
        </p:nvPicPr>
        <p:blipFill>
          <a:blip r:embed="rId2"/>
          <a:srcRect/>
          <a:stretch>
            <a:fillRect/>
          </a:stretch>
        </p:blipFill>
        <p:spPr bwMode="auto">
          <a:xfrm>
            <a:off x="155575" y="-2185988"/>
            <a:ext cx="6076950" cy="568642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Growth charts"/>
          <p:cNvPicPr>
            <a:picLocks noChangeAspect="1" noChangeArrowheads="1"/>
          </p:cNvPicPr>
          <p:nvPr/>
        </p:nvPicPr>
        <p:blipFill>
          <a:blip r:embed="rId2"/>
          <a:srcRect/>
          <a:stretch>
            <a:fillRect/>
          </a:stretch>
        </p:blipFill>
        <p:spPr bwMode="auto">
          <a:xfrm>
            <a:off x="155575" y="-214338"/>
            <a:ext cx="6076950" cy="457203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Growth charts"/>
          <p:cNvPicPr>
            <a:picLocks noChangeAspect="1" noChangeArrowheads="1"/>
          </p:cNvPicPr>
          <p:nvPr/>
        </p:nvPicPr>
        <p:blipFill>
          <a:blip r:embed="rId2"/>
          <a:srcRect/>
          <a:stretch>
            <a:fillRect/>
          </a:stretch>
        </p:blipFill>
        <p:spPr bwMode="auto">
          <a:xfrm>
            <a:off x="155575" y="-214338"/>
            <a:ext cx="6076950" cy="464347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Growth charts"/>
          <p:cNvPicPr>
            <a:picLocks noChangeAspect="1" noChangeArrowheads="1"/>
          </p:cNvPicPr>
          <p:nvPr/>
        </p:nvPicPr>
        <p:blipFill>
          <a:blip r:embed="rId2"/>
          <a:srcRect/>
          <a:stretch>
            <a:fillRect/>
          </a:stretch>
        </p:blipFill>
        <p:spPr bwMode="auto">
          <a:xfrm>
            <a:off x="155575" y="-2185988"/>
            <a:ext cx="6076950" cy="456247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rowth charts"/>
          <p:cNvPicPr>
            <a:picLocks noChangeAspect="1" noChangeArrowheads="1"/>
          </p:cNvPicPr>
          <p:nvPr/>
        </p:nvPicPr>
        <p:blipFill>
          <a:blip r:embed="rId2"/>
          <a:srcRect/>
          <a:stretch>
            <a:fillRect/>
          </a:stretch>
        </p:blipFill>
        <p:spPr bwMode="auto">
          <a:xfrm>
            <a:off x="155575" y="642918"/>
            <a:ext cx="6076950" cy="435771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77500" lnSpcReduction="20000"/>
          </a:bodyPr>
          <a:lstStyle/>
          <a:p>
            <a:pPr fontAlgn="base">
              <a:buNone/>
            </a:pPr>
            <a:r>
              <a:rPr lang="en-US" dirty="0"/>
              <a:t>Understanding Percentiles</a:t>
            </a:r>
          </a:p>
          <a:p>
            <a:pPr fontAlgn="base"/>
            <a:r>
              <a:rPr lang="en-US" dirty="0"/>
              <a:t>When your child's doctor measures height, weight, and head circumference, not only will they tell you the results in terms of inches and pounds, they will also express what your child's percentiles are for each measurement. The percentile number means that your child exceeds that percentage of children their age for that measurement.</a:t>
            </a:r>
          </a:p>
          <a:p>
            <a:pPr fontAlgn="base"/>
            <a:r>
              <a:rPr lang="en-US" dirty="0"/>
              <a:t>If your child is in the 75th percentile for height, they are taller than 75% of other kids her age.</a:t>
            </a:r>
          </a:p>
          <a:p>
            <a:pPr fontAlgn="base"/>
            <a:r>
              <a:rPr lang="en-US" dirty="0"/>
              <a:t>If they are in the 25th percentile for weight, they only exceeds 25% of children their age in weight.</a:t>
            </a:r>
          </a:p>
          <a:p>
            <a:pPr fontAlgn="base"/>
            <a:r>
              <a:rPr lang="en-US" dirty="0"/>
              <a:t>However, weight charts do not reflect the obesity epidemic. About one-third of kids are now overweight, meaning that there are many more than 5% of kids above the 95th percentile for weight. The growth curves haven't been adjusted as the intended purpose of the growth charts is to plot out what is typical, healthy growth.</a:t>
            </a:r>
          </a:p>
          <a:p>
            <a:pPr fontAlgn="base">
              <a:buNone/>
            </a:pPr>
            <a:endParaRPr lang="en-US"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haracteristic NCHS 1977(Fels research&#10;institute)&#10;CDC 2000( Third National&#10;Health and Nutrition&#10;Examination survey)&#10;Socio-..."/>
          <p:cNvPicPr>
            <a:picLocks noChangeAspect="1" noChangeArrowheads="1"/>
          </p:cNvPicPr>
          <p:nvPr/>
        </p:nvPicPr>
        <p:blipFill>
          <a:blip r:embed="rId2"/>
          <a:srcRect/>
          <a:stretch>
            <a:fillRect/>
          </a:stretch>
        </p:blipFill>
        <p:spPr bwMode="auto">
          <a:xfrm>
            <a:off x="155574" y="0"/>
            <a:ext cx="8988425" cy="614364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a:t>RCPCH growth charts</a:t>
            </a:r>
          </a:p>
          <a:p>
            <a:r>
              <a:rPr lang="en-US" dirty="0"/>
              <a:t>Copies of the NHS and RCPCH approved growth charts are available online:</a:t>
            </a:r>
          </a:p>
          <a:p>
            <a:r>
              <a:rPr lang="en-US" b="1" u="sng" dirty="0"/>
              <a:t>0-4 years</a:t>
            </a:r>
          </a:p>
          <a:p>
            <a:r>
              <a:rPr lang="en-US" b="1" u="sng" dirty="0">
                <a:hlinkClick r:id="rId2"/>
              </a:rPr>
              <a:t>Girls</a:t>
            </a:r>
            <a:endParaRPr lang="en-US" dirty="0"/>
          </a:p>
          <a:p>
            <a:r>
              <a:rPr lang="en-US" b="1" u="sng" dirty="0">
                <a:hlinkClick r:id="rId3"/>
              </a:rPr>
              <a:t>Boys</a:t>
            </a:r>
            <a:r>
              <a:rPr lang="en-US" b="1" dirty="0"/>
              <a:t> </a:t>
            </a:r>
            <a:endParaRPr lang="en-US" dirty="0"/>
          </a:p>
          <a:p>
            <a:r>
              <a:rPr lang="en-US" b="1" u="sng" dirty="0"/>
              <a:t>2-18 years</a:t>
            </a:r>
          </a:p>
          <a:p>
            <a:r>
              <a:rPr lang="en-US" b="1" u="sng" dirty="0">
                <a:hlinkClick r:id="rId4"/>
              </a:rPr>
              <a:t>Girls</a:t>
            </a:r>
            <a:endParaRPr lang="en-US" dirty="0"/>
          </a:p>
          <a:p>
            <a:r>
              <a:rPr lang="en-US" b="1" u="sng" dirty="0">
                <a:hlinkClick r:id="rId5"/>
              </a:rPr>
              <a:t>Boys</a:t>
            </a:r>
            <a:endParaRPr lang="en-US" dirty="0"/>
          </a:p>
          <a:p>
            <a:r>
              <a:rPr lang="en-US" b="1" u="sng" dirty="0"/>
              <a:t>Neonatal and infant close monitoring (NICM)</a:t>
            </a:r>
          </a:p>
          <a:p>
            <a:r>
              <a:rPr lang="en-US" b="1" u="sng" dirty="0">
                <a:hlinkClick r:id="rId6"/>
              </a:rPr>
              <a:t>Girls</a:t>
            </a:r>
            <a:endParaRPr lang="en-US" dirty="0"/>
          </a:p>
          <a:p>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dirty="0"/>
              <a:t>Plotting</a:t>
            </a:r>
          </a:p>
          <a:p>
            <a:r>
              <a:rPr lang="en-US" b="1" u="sng" dirty="0"/>
              <a:t>0-4 years</a:t>
            </a:r>
          </a:p>
          <a:p>
            <a:r>
              <a:rPr lang="en-US" dirty="0"/>
              <a:t>For babies born at term (&gt;/= 37 weeks), plot each measurement on the relevant chart by drawing </a:t>
            </a:r>
            <a:r>
              <a:rPr lang="en-US" b="1" dirty="0"/>
              <a:t>a small dot</a:t>
            </a:r>
            <a:r>
              <a:rPr lang="en-US" dirty="0"/>
              <a:t> where a vertical line through the </a:t>
            </a:r>
            <a:r>
              <a:rPr lang="en-US" b="1" dirty="0"/>
              <a:t>child’s age</a:t>
            </a:r>
            <a:r>
              <a:rPr lang="en-US" dirty="0"/>
              <a:t> crosses a horizontal line through the </a:t>
            </a:r>
            <a:r>
              <a:rPr lang="en-US" b="1" dirty="0"/>
              <a:t>measured value – height/length, weight </a:t>
            </a:r>
            <a:r>
              <a:rPr lang="en-US" dirty="0"/>
              <a:t>or</a:t>
            </a:r>
            <a:r>
              <a:rPr lang="en-US" b="1" dirty="0"/>
              <a:t> head circumference</a:t>
            </a:r>
            <a:r>
              <a:rPr lang="en-US" dirty="0"/>
              <a:t> (see Fig. 1 below).</a:t>
            </a:r>
          </a:p>
          <a:p>
            <a:r>
              <a:rPr lang="en-US" dirty="0"/>
              <a:t>Plot </a:t>
            </a:r>
            <a:r>
              <a:rPr lang="en-US" b="1" dirty="0"/>
              <a:t>birth weight/length/head circumference at age 0</a:t>
            </a:r>
            <a:r>
              <a:rPr lang="en-US" dirty="0"/>
              <a:t>.</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u="sng" dirty="0"/>
              <a:t>For pre-term infants</a:t>
            </a:r>
          </a:p>
          <a:p>
            <a:r>
              <a:rPr lang="en-US" dirty="0"/>
              <a:t>If &lt;32 weeks gestation – the </a:t>
            </a:r>
            <a:r>
              <a:rPr lang="en-US" b="1" dirty="0"/>
              <a:t>NICM chart</a:t>
            </a:r>
            <a:r>
              <a:rPr lang="en-US" dirty="0"/>
              <a:t> should be used.</a:t>
            </a:r>
          </a:p>
          <a:p>
            <a:r>
              <a:rPr lang="en-US" dirty="0"/>
              <a:t>If &gt;32 weeks and before 37 weeks, plot all measurements in the </a:t>
            </a:r>
            <a:r>
              <a:rPr lang="en-US" b="1" dirty="0"/>
              <a:t>preterm section until 42 weeks gestation</a:t>
            </a:r>
            <a:r>
              <a:rPr lang="en-US" dirty="0"/>
              <a:t>. Then plot on the 0-1-year chart using </a:t>
            </a:r>
            <a:r>
              <a:rPr lang="en-US" b="1" dirty="0"/>
              <a:t>gestational correction</a:t>
            </a:r>
            <a:r>
              <a:rPr lang="en-US" dirty="0"/>
              <a:t> as shown in Fig. 2 (below).</a:t>
            </a:r>
          </a:p>
          <a:p>
            <a:r>
              <a:rPr lang="en-US" b="1" dirty="0"/>
              <a:t>Gestational correction</a:t>
            </a:r>
            <a:r>
              <a:rPr lang="en-US" dirty="0"/>
              <a:t>: plot measurements at the child’s actual age, then draw a line back the number of weeks the infant was preterm. Mark the spot with an arrow: this is child’s </a:t>
            </a:r>
            <a:r>
              <a:rPr lang="en-US" dirty="0" err="1"/>
              <a:t>gestationally</a:t>
            </a:r>
            <a:r>
              <a:rPr lang="en-US" dirty="0"/>
              <a:t> corrected </a:t>
            </a:r>
            <a:r>
              <a:rPr lang="en-US" dirty="0" err="1"/>
              <a:t>centile</a:t>
            </a:r>
            <a:r>
              <a:rPr lang="en-US" dirty="0"/>
              <a:t>. This should continue until at least 1 year of age.</a:t>
            </a:r>
          </a:p>
          <a:p>
            <a:r>
              <a:rPr lang="en-US" b="1" u="sng" dirty="0"/>
              <a:t>2-18 years</a:t>
            </a:r>
          </a:p>
          <a:p>
            <a:r>
              <a:rPr lang="en-US" dirty="0"/>
              <a:t>Plot each measurement on the relevant chart by drawing a</a:t>
            </a:r>
            <a:r>
              <a:rPr lang="en-US" b="1" dirty="0"/>
              <a:t> small dot</a:t>
            </a:r>
            <a:r>
              <a:rPr lang="en-US" dirty="0"/>
              <a:t> where a vertical line through the </a:t>
            </a:r>
            <a:r>
              <a:rPr lang="en-US" b="1" dirty="0"/>
              <a:t>child’s age</a:t>
            </a:r>
            <a:r>
              <a:rPr lang="en-US" dirty="0"/>
              <a:t> crosses a horizontal line through the </a:t>
            </a:r>
            <a:r>
              <a:rPr lang="en-US" b="1" dirty="0"/>
              <a:t>measured value – height </a:t>
            </a:r>
            <a:r>
              <a:rPr lang="en-US" dirty="0"/>
              <a:t>or</a:t>
            </a:r>
            <a:r>
              <a:rPr lang="en-US" b="1" dirty="0"/>
              <a:t> weight</a:t>
            </a:r>
            <a:r>
              <a:rPr lang="en-US" dirty="0"/>
              <a:t> (see Fig. 1 below).</a:t>
            </a:r>
          </a:p>
          <a:p>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ild growth chart"/>
          <p:cNvPicPr>
            <a:picLocks noChangeAspect="1" noChangeArrowheads="1"/>
          </p:cNvPicPr>
          <p:nvPr/>
        </p:nvPicPr>
        <p:blipFill>
          <a:blip r:embed="rId2"/>
          <a:srcRect/>
          <a:stretch>
            <a:fillRect/>
          </a:stretch>
        </p:blipFill>
        <p:spPr bwMode="auto">
          <a:xfrm>
            <a:off x="155575" y="285728"/>
            <a:ext cx="5715000" cy="500066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7500" lnSpcReduction="20000"/>
          </a:bodyPr>
          <a:lstStyle/>
          <a:p>
            <a:pPr>
              <a:buNone/>
            </a:pPr>
            <a:r>
              <a:rPr lang="en-US" b="1" u="sng" dirty="0" err="1"/>
              <a:t>Centile</a:t>
            </a:r>
            <a:r>
              <a:rPr lang="en-US" b="1" u="sng" dirty="0"/>
              <a:t> terminology</a:t>
            </a:r>
          </a:p>
          <a:p>
            <a:r>
              <a:rPr lang="en-US" dirty="0"/>
              <a:t>Below is a summary of some of the key points you should understand when it comes to </a:t>
            </a:r>
            <a:r>
              <a:rPr lang="en-US" dirty="0" err="1"/>
              <a:t>centiles</a:t>
            </a:r>
            <a:r>
              <a:rPr lang="en-US" dirty="0"/>
              <a:t>, with an included chart that illustrates each of the points:</a:t>
            </a:r>
          </a:p>
          <a:p>
            <a:r>
              <a:rPr lang="en-US" dirty="0"/>
              <a:t>If the point is within 1/4 of a space of the line, they are </a:t>
            </a:r>
            <a:r>
              <a:rPr lang="en-US" b="1" dirty="0"/>
              <a:t>on the </a:t>
            </a:r>
            <a:r>
              <a:rPr lang="en-US" b="1" dirty="0" err="1"/>
              <a:t>centile</a:t>
            </a:r>
            <a:r>
              <a:rPr lang="en-US" dirty="0"/>
              <a:t> (i.e. 91st).</a:t>
            </a:r>
          </a:p>
          <a:p>
            <a:r>
              <a:rPr lang="en-US" dirty="0"/>
              <a:t>If not, they should be described as being </a:t>
            </a:r>
            <a:r>
              <a:rPr lang="en-US" b="1" dirty="0"/>
              <a:t>between the two </a:t>
            </a:r>
            <a:r>
              <a:rPr lang="en-US" b="1" dirty="0" err="1"/>
              <a:t>centiles</a:t>
            </a:r>
            <a:r>
              <a:rPr lang="en-US" b="1" dirty="0"/>
              <a:t> </a:t>
            </a:r>
            <a:r>
              <a:rPr lang="en-US" dirty="0"/>
              <a:t>(i.e. 75th-91st).</a:t>
            </a:r>
          </a:p>
          <a:p>
            <a:r>
              <a:rPr lang="en-US" b="1" dirty="0"/>
              <a:t>A </a:t>
            </a:r>
            <a:r>
              <a:rPr lang="en-US" b="1" dirty="0" err="1"/>
              <a:t>centile</a:t>
            </a:r>
            <a:r>
              <a:rPr lang="en-US" b="1" dirty="0"/>
              <a:t> space</a:t>
            </a:r>
            <a:r>
              <a:rPr lang="en-US" dirty="0"/>
              <a:t> may be considered the </a:t>
            </a:r>
            <a:r>
              <a:rPr lang="en-US" b="1" dirty="0"/>
              <a:t>equivalent distance if midway between </a:t>
            </a:r>
            <a:r>
              <a:rPr lang="en-US" b="1" dirty="0" err="1"/>
              <a:t>centiles</a:t>
            </a:r>
            <a:r>
              <a:rPr lang="en-US" dirty="0"/>
              <a:t>.</a:t>
            </a:r>
          </a:p>
          <a:p>
            <a:r>
              <a:rPr lang="en-US" b="1" dirty="0"/>
              <a:t>A </a:t>
            </a:r>
            <a:r>
              <a:rPr lang="en-US" b="1" dirty="0" err="1"/>
              <a:t>centile</a:t>
            </a:r>
            <a:r>
              <a:rPr lang="en-US" b="1" dirty="0"/>
              <a:t> space</a:t>
            </a:r>
            <a:r>
              <a:rPr lang="en-US" dirty="0"/>
              <a:t> may also be considered the distance </a:t>
            </a:r>
            <a:r>
              <a:rPr lang="en-US" b="1" dirty="0"/>
              <a:t>between two of the </a:t>
            </a:r>
            <a:r>
              <a:rPr lang="en-US" b="1" dirty="0" err="1"/>
              <a:t>centile</a:t>
            </a:r>
            <a:r>
              <a:rPr lang="en-US" b="1" dirty="0"/>
              <a:t> lines</a:t>
            </a:r>
            <a:r>
              <a:rPr lang="en-US" dirty="0"/>
              <a:t>.</a:t>
            </a:r>
          </a:p>
          <a:p>
            <a:r>
              <a:rPr lang="en-US" b="1" dirty="0"/>
              <a:t>Plotting for PRE-TERM INFANTS:</a:t>
            </a:r>
            <a:r>
              <a:rPr lang="en-US" dirty="0"/>
              <a:t> Draw a </a:t>
            </a:r>
            <a:r>
              <a:rPr lang="en-US" b="1" dirty="0"/>
              <a:t>line back the number of weeks preterm</a:t>
            </a:r>
            <a:r>
              <a:rPr lang="en-US" dirty="0"/>
              <a:t> and </a:t>
            </a:r>
            <a:r>
              <a:rPr lang="en-US" b="1" dirty="0"/>
              <a:t>mark with an arrow </a:t>
            </a:r>
            <a:r>
              <a:rPr lang="en-US" dirty="0"/>
              <a:t>(Dot = actual age / Arrow = gestational age).</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geekymedics.com/wp-content/uploads/2019/04/Fig23-600x483.png"/>
          <p:cNvPicPr>
            <a:picLocks noChangeAspect="1" noChangeArrowheads="1"/>
          </p:cNvPicPr>
          <p:nvPr/>
        </p:nvPicPr>
        <p:blipFill>
          <a:blip r:embed="rId2"/>
          <a:srcRect/>
          <a:stretch>
            <a:fillRect/>
          </a:stretch>
        </p:blipFill>
        <p:spPr bwMode="auto">
          <a:xfrm>
            <a:off x="155575" y="71438"/>
            <a:ext cx="5715000" cy="52149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85000" lnSpcReduction="10000"/>
          </a:bodyPr>
          <a:lstStyle/>
          <a:p>
            <a:pPr>
              <a:buNone/>
            </a:pPr>
            <a:r>
              <a:rPr lang="en-US" b="1" dirty="0"/>
              <a:t>Percentiles</a:t>
            </a:r>
          </a:p>
          <a:p>
            <a:r>
              <a:rPr lang="en-US" b="1" dirty="0"/>
              <a:t>Growth charts indicate:</a:t>
            </a:r>
            <a:endParaRPr lang="en-US" dirty="0"/>
          </a:p>
          <a:p>
            <a:r>
              <a:rPr lang="en-US" dirty="0"/>
              <a:t>A child’s size compared with children of the same age and maturity who have shown optimal growth.</a:t>
            </a:r>
          </a:p>
          <a:p>
            <a:r>
              <a:rPr lang="en-US" dirty="0"/>
              <a:t>How quickly a child is growing.</a:t>
            </a:r>
          </a:p>
          <a:p>
            <a:r>
              <a:rPr lang="en-US" b="1" dirty="0" err="1"/>
              <a:t>Centile</a:t>
            </a:r>
            <a:r>
              <a:rPr lang="en-US" b="1" dirty="0"/>
              <a:t> lines</a:t>
            </a:r>
            <a:r>
              <a:rPr lang="en-US" dirty="0"/>
              <a:t> show the expected range of weights and heights (or lengths). They describe </a:t>
            </a:r>
            <a:r>
              <a:rPr lang="en-US" b="1" dirty="0"/>
              <a:t>the number of children expected to be BELOW that line</a:t>
            </a:r>
            <a:r>
              <a:rPr lang="en-US" dirty="0"/>
              <a:t> (i.e. 50% below the 50</a:t>
            </a:r>
            <a:r>
              <a:rPr lang="en-US" baseline="30000" dirty="0"/>
              <a:t>th</a:t>
            </a:r>
            <a:r>
              <a:rPr lang="en-US" dirty="0"/>
              <a:t>, 91% below the 91</a:t>
            </a:r>
            <a:r>
              <a:rPr lang="en-US" baseline="30000" dirty="0"/>
              <a:t>st</a:t>
            </a:r>
            <a:r>
              <a:rPr lang="en-US" dirty="0"/>
              <a:t>):</a:t>
            </a:r>
          </a:p>
          <a:p>
            <a:r>
              <a:rPr lang="en-US" b="1" dirty="0"/>
              <a:t>99 out of 100 children</a:t>
            </a:r>
            <a:r>
              <a:rPr lang="en-US" dirty="0"/>
              <a:t> who are growing optimally will </a:t>
            </a:r>
            <a:r>
              <a:rPr lang="en-US" b="1" dirty="0"/>
              <a:t>be between the two outer lines (0.4</a:t>
            </a:r>
            <a:r>
              <a:rPr lang="en-US" b="1" baseline="30000" dirty="0"/>
              <a:t>th</a:t>
            </a:r>
            <a:r>
              <a:rPr lang="en-US" b="1" dirty="0"/>
              <a:t> – 99.6</a:t>
            </a:r>
            <a:r>
              <a:rPr lang="en-US" b="1" baseline="30000" dirty="0"/>
              <a:t>th</a:t>
            </a:r>
            <a:r>
              <a:rPr lang="en-US" b="1" dirty="0"/>
              <a:t> </a:t>
            </a:r>
            <a:r>
              <a:rPr lang="en-US" b="1" dirty="0" err="1"/>
              <a:t>centiles</a:t>
            </a:r>
            <a:r>
              <a:rPr lang="en-US" b="1" dirty="0"/>
              <a:t>)</a:t>
            </a:r>
            <a:r>
              <a:rPr lang="en-US" dirty="0"/>
              <a:t>.</a:t>
            </a:r>
          </a:p>
          <a:p>
            <a:r>
              <a:rPr lang="en-US" b="1" dirty="0"/>
              <a:t>Half</a:t>
            </a:r>
            <a:r>
              <a:rPr lang="en-US" dirty="0"/>
              <a:t> will lie between the </a:t>
            </a:r>
            <a:r>
              <a:rPr lang="en-US" b="1" dirty="0"/>
              <a:t>25</a:t>
            </a:r>
            <a:r>
              <a:rPr lang="en-US" b="1" baseline="30000" dirty="0"/>
              <a:t>th</a:t>
            </a:r>
            <a:r>
              <a:rPr lang="en-US" b="1" dirty="0"/>
              <a:t> and 75</a:t>
            </a:r>
            <a:r>
              <a:rPr lang="en-US" b="1" baseline="30000" dirty="0"/>
              <a:t>th</a:t>
            </a:r>
            <a:r>
              <a:rPr lang="en-US" b="1" dirty="0"/>
              <a:t> </a:t>
            </a:r>
            <a:r>
              <a:rPr lang="en-US" b="1" dirty="0" err="1"/>
              <a:t>centile</a:t>
            </a:r>
            <a:r>
              <a:rPr lang="en-US" b="1" dirty="0"/>
              <a:t> lines</a:t>
            </a:r>
            <a:r>
              <a:rPr lang="en-US" dirty="0"/>
              <a:t>.</a:t>
            </a:r>
          </a:p>
          <a:p>
            <a:pPr>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70000" lnSpcReduction="20000"/>
          </a:bodyPr>
          <a:lstStyle/>
          <a:p>
            <a:r>
              <a:rPr lang="en-US" b="1" dirty="0"/>
              <a:t>Babies do not all grow at the same rate</a:t>
            </a:r>
            <a:r>
              <a:rPr lang="en-US" dirty="0"/>
              <a:t> – so </a:t>
            </a:r>
            <a:r>
              <a:rPr lang="en-US" b="1" dirty="0"/>
              <a:t>a baby’s weight often does not follow a particular </a:t>
            </a:r>
            <a:r>
              <a:rPr lang="en-US" b="1" dirty="0" err="1"/>
              <a:t>centile</a:t>
            </a:r>
            <a:r>
              <a:rPr lang="en-US" b="1" dirty="0"/>
              <a:t> line</a:t>
            </a:r>
            <a:r>
              <a:rPr lang="en-US" dirty="0"/>
              <a:t>. Most likely, the weight will track within one </a:t>
            </a:r>
            <a:r>
              <a:rPr lang="en-US" dirty="0" err="1"/>
              <a:t>centile</a:t>
            </a:r>
            <a:r>
              <a:rPr lang="en-US" dirty="0"/>
              <a:t> space (Fig. 1). Acute illness can lead to sudden weight loss and a weight </a:t>
            </a:r>
            <a:r>
              <a:rPr lang="en-US" dirty="0" err="1"/>
              <a:t>centile</a:t>
            </a:r>
            <a:r>
              <a:rPr lang="en-US" dirty="0"/>
              <a:t> fall, but children generally recover to their normal </a:t>
            </a:r>
            <a:r>
              <a:rPr lang="en-US" dirty="0" err="1"/>
              <a:t>centile</a:t>
            </a:r>
            <a:r>
              <a:rPr lang="en-US" dirty="0"/>
              <a:t> within 2-3 weeks.</a:t>
            </a:r>
          </a:p>
          <a:p>
            <a:r>
              <a:rPr lang="en-US" dirty="0"/>
              <a:t>A </a:t>
            </a:r>
            <a:r>
              <a:rPr lang="en-US" b="1" dirty="0"/>
              <a:t>sustained drop through</a:t>
            </a:r>
            <a:r>
              <a:rPr lang="en-US" dirty="0"/>
              <a:t> </a:t>
            </a:r>
            <a:r>
              <a:rPr lang="en-US" b="1" dirty="0"/>
              <a:t>two or more weight </a:t>
            </a:r>
            <a:r>
              <a:rPr lang="en-US" b="1" dirty="0" err="1"/>
              <a:t>centiles</a:t>
            </a:r>
            <a:r>
              <a:rPr lang="en-US" dirty="0"/>
              <a:t> is unusual and should be investigated.</a:t>
            </a:r>
          </a:p>
          <a:p>
            <a:r>
              <a:rPr lang="en-US" dirty="0"/>
              <a:t>Healthy children generally show a </a:t>
            </a:r>
            <a:r>
              <a:rPr lang="en-US" b="1" dirty="0"/>
              <a:t>stable average height/length position over time</a:t>
            </a:r>
            <a:r>
              <a:rPr lang="en-US" dirty="0"/>
              <a:t>.</a:t>
            </a:r>
          </a:p>
          <a:p>
            <a:r>
              <a:rPr lang="en-US" dirty="0"/>
              <a:t>After 6 weeks of age, a </a:t>
            </a:r>
            <a:r>
              <a:rPr lang="en-US" b="1" dirty="0"/>
              <a:t>head circumference below the 2</a:t>
            </a:r>
            <a:r>
              <a:rPr lang="en-US" b="1" baseline="30000" dirty="0"/>
              <a:t>nd</a:t>
            </a:r>
            <a:r>
              <a:rPr lang="en-US" b="1" dirty="0"/>
              <a:t> </a:t>
            </a:r>
            <a:r>
              <a:rPr lang="en-US" b="1" dirty="0" err="1"/>
              <a:t>centile</a:t>
            </a:r>
            <a:r>
              <a:rPr lang="en-US" dirty="0"/>
              <a:t> will be seen in only 1 in 250 children and should be investigated. Furthermore, a </a:t>
            </a:r>
            <a:r>
              <a:rPr lang="en-US" b="1" dirty="0"/>
              <a:t>head circumference above the 99.6</a:t>
            </a:r>
            <a:r>
              <a:rPr lang="en-US" b="1" baseline="30000" dirty="0"/>
              <a:t>th</a:t>
            </a:r>
            <a:r>
              <a:rPr lang="en-US" b="1" dirty="0"/>
              <a:t> </a:t>
            </a:r>
            <a:r>
              <a:rPr lang="en-US" b="1" dirty="0" err="1"/>
              <a:t>centile</a:t>
            </a:r>
            <a:r>
              <a:rPr lang="en-US" b="1" dirty="0"/>
              <a:t>, or crossing upwards through 2 </a:t>
            </a:r>
            <a:r>
              <a:rPr lang="en-US" b="1" dirty="0" err="1"/>
              <a:t>centile</a:t>
            </a:r>
            <a:r>
              <a:rPr lang="en-US" b="1" dirty="0"/>
              <a:t> spaces</a:t>
            </a:r>
            <a:r>
              <a:rPr lang="en-US" dirty="0"/>
              <a:t> should only be cause for concern if there is continued rise after 6 months, or other signs and symptoms (i.e. irritability, vomiting, full or bulging </a:t>
            </a:r>
            <a:r>
              <a:rPr lang="en-US" dirty="0" err="1"/>
              <a:t>fontanelle</a:t>
            </a:r>
            <a:r>
              <a:rPr lang="en-US" dirty="0"/>
              <a:t>, persistent downwards gaze).</a:t>
            </a: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t>Between 2-18 years</a:t>
            </a:r>
            <a:r>
              <a:rPr lang="en-US" dirty="0"/>
              <a:t> – Further assessment is required with</a:t>
            </a:r>
            <a:r>
              <a:rPr lang="en-US" b="1" dirty="0"/>
              <a:t> any of the following:</a:t>
            </a:r>
            <a:endParaRPr lang="en-US" dirty="0"/>
          </a:p>
          <a:p>
            <a:r>
              <a:rPr lang="en-US" dirty="0"/>
              <a:t>Weight or height or BMI is </a:t>
            </a:r>
            <a:r>
              <a:rPr lang="en-US" b="1" dirty="0"/>
              <a:t>below the 0.4</a:t>
            </a:r>
            <a:r>
              <a:rPr lang="en-US" b="1" baseline="30000" dirty="0"/>
              <a:t>th</a:t>
            </a:r>
            <a:r>
              <a:rPr lang="en-US" b="1" dirty="0"/>
              <a:t> </a:t>
            </a:r>
            <a:r>
              <a:rPr lang="en-US" b="1" dirty="0" err="1"/>
              <a:t>centile</a:t>
            </a:r>
            <a:r>
              <a:rPr lang="en-US" dirty="0"/>
              <a:t> (unless already fully investigated at an earlier age).</a:t>
            </a:r>
          </a:p>
          <a:p>
            <a:r>
              <a:rPr lang="en-US" dirty="0"/>
              <a:t>The height </a:t>
            </a:r>
            <a:r>
              <a:rPr lang="en-US" dirty="0" err="1"/>
              <a:t>centile</a:t>
            </a:r>
            <a:r>
              <a:rPr lang="en-US" dirty="0"/>
              <a:t> is </a:t>
            </a:r>
            <a:r>
              <a:rPr lang="en-US" b="1" dirty="0"/>
              <a:t>more than 3 </a:t>
            </a:r>
            <a:r>
              <a:rPr lang="en-US" b="1" dirty="0" err="1"/>
              <a:t>centile</a:t>
            </a:r>
            <a:r>
              <a:rPr lang="en-US" b="1" dirty="0"/>
              <a:t> spaces below the mid-parental </a:t>
            </a:r>
            <a:r>
              <a:rPr lang="en-US" b="1" dirty="0" err="1"/>
              <a:t>centile</a:t>
            </a:r>
            <a:r>
              <a:rPr lang="en-US" dirty="0"/>
              <a:t> (see below).</a:t>
            </a:r>
          </a:p>
          <a:p>
            <a:r>
              <a:rPr lang="en-US" dirty="0"/>
              <a:t>A drop in the height </a:t>
            </a:r>
            <a:r>
              <a:rPr lang="en-US" dirty="0" err="1"/>
              <a:t>centile</a:t>
            </a:r>
            <a:r>
              <a:rPr lang="en-US" dirty="0"/>
              <a:t> position of </a:t>
            </a:r>
            <a:r>
              <a:rPr lang="en-US" b="1" dirty="0"/>
              <a:t>more than 2 </a:t>
            </a:r>
            <a:r>
              <a:rPr lang="en-US" b="1" dirty="0" err="1"/>
              <a:t>centile</a:t>
            </a:r>
            <a:r>
              <a:rPr lang="en-US" b="1" dirty="0"/>
              <a:t> spaces</a:t>
            </a:r>
            <a:r>
              <a:rPr lang="en-US" dirty="0"/>
              <a:t>.</a:t>
            </a:r>
          </a:p>
          <a:p>
            <a:r>
              <a:rPr lang="en-US" dirty="0"/>
              <a:t>Any other concerns about the child’s growth.</a:t>
            </a:r>
          </a:p>
          <a:p>
            <a:pPr>
              <a:buNone/>
            </a:pPr>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929354"/>
          </a:xfrm>
        </p:spPr>
        <p:txBody>
          <a:bodyPr>
            <a:normAutofit fontScale="70000" lnSpcReduction="20000"/>
          </a:bodyPr>
          <a:lstStyle/>
          <a:p>
            <a:pPr fontAlgn="base">
              <a:buNone/>
            </a:pPr>
            <a:r>
              <a:rPr lang="en-US" dirty="0"/>
              <a:t>Charting Your Child's Growth Yourself</a:t>
            </a:r>
          </a:p>
          <a:p>
            <a:pPr fontAlgn="base"/>
            <a:r>
              <a:rPr lang="en-US" dirty="0"/>
              <a:t>If you'd like to keep an eye on how your little one is growing between doctor visits, you can find growth charts online to help you do that.</a:t>
            </a:r>
          </a:p>
          <a:p>
            <a:pPr fontAlgn="base"/>
            <a:r>
              <a:rPr lang="en-US" dirty="0"/>
              <a:t>The first step is to find the right chart. If your child is healthy and developing typically, you have a couple of choices depending on her age. </a:t>
            </a:r>
            <a:endParaRPr lang="en-US" dirty="0" smtClean="0"/>
          </a:p>
          <a:p>
            <a:pPr fontAlgn="base"/>
            <a:r>
              <a:rPr lang="en-US" dirty="0" smtClean="0"/>
              <a:t>For </a:t>
            </a:r>
            <a:r>
              <a:rPr lang="en-US" dirty="0"/>
              <a:t>an infant or toddler (up to </a:t>
            </a:r>
            <a:r>
              <a:rPr lang="en-US" u="sng" dirty="0"/>
              <a:t>age 2</a:t>
            </a:r>
            <a:r>
              <a:rPr lang="en-US" dirty="0"/>
              <a:t>), use the </a:t>
            </a:r>
            <a:r>
              <a:rPr lang="en-US" u="sng" dirty="0"/>
              <a:t>growth charts from the World Health Organization</a:t>
            </a:r>
            <a:r>
              <a:rPr lang="en-US" dirty="0"/>
              <a:t> (WHO), which reflect an international standard that was developed in 2006.</a:t>
            </a:r>
          </a:p>
          <a:p>
            <a:pPr fontAlgn="base"/>
            <a:r>
              <a:rPr lang="en-US" dirty="0"/>
              <a:t>If your child is 2 or older, look at the </a:t>
            </a:r>
            <a:r>
              <a:rPr lang="en-US" u="sng" dirty="0"/>
              <a:t>growth charts developed by the National Center for Health Statistics</a:t>
            </a:r>
            <a:r>
              <a:rPr lang="en-US" dirty="0"/>
              <a:t>. These were updated and revised by the U.S. Centers for Disease Control and Prevention (CDC) in 2000.</a:t>
            </a:r>
          </a:p>
          <a:p>
            <a:pPr fontAlgn="base"/>
            <a:r>
              <a:rPr lang="en-US" dirty="0" smtClean="0"/>
              <a:t>there </a:t>
            </a:r>
            <a:r>
              <a:rPr lang="en-US" dirty="0"/>
              <a:t>also are growth charts for </a:t>
            </a:r>
            <a:r>
              <a:rPr lang="en-US" u="sng" dirty="0"/>
              <a:t>premature babies</a:t>
            </a:r>
            <a:r>
              <a:rPr lang="en-US" dirty="0"/>
              <a:t> and children who are born with </a:t>
            </a:r>
            <a:r>
              <a:rPr lang="en-US" u="sng" dirty="0"/>
              <a:t>specific conditions</a:t>
            </a:r>
            <a:r>
              <a:rPr lang="en-US" dirty="0"/>
              <a:t>, such as </a:t>
            </a:r>
            <a:r>
              <a:rPr lang="en-US" u="sng" dirty="0"/>
              <a:t>Down syndrome</a:t>
            </a:r>
            <a:r>
              <a:rPr lang="en-US" dirty="0"/>
              <a:t>, </a:t>
            </a:r>
            <a:r>
              <a:rPr lang="en-US" dirty="0" err="1"/>
              <a:t>Prader-Willi</a:t>
            </a:r>
            <a:r>
              <a:rPr lang="en-US" dirty="0"/>
              <a:t> syndrome, </a:t>
            </a:r>
            <a:r>
              <a:rPr lang="en-US" dirty="0" err="1"/>
              <a:t>achondroplasia</a:t>
            </a:r>
            <a:r>
              <a:rPr lang="en-US" dirty="0"/>
              <a:t>, </a:t>
            </a:r>
            <a:r>
              <a:rPr lang="en-US" dirty="0" err="1"/>
              <a:t>Marfan</a:t>
            </a:r>
            <a:r>
              <a:rPr lang="en-US" dirty="0"/>
              <a:t> syndrome, and others. The </a:t>
            </a:r>
            <a:r>
              <a:rPr lang="en-US" u="sng" dirty="0"/>
              <a:t>Magic Foundation</a:t>
            </a:r>
            <a:r>
              <a:rPr lang="en-US" dirty="0"/>
              <a:t> offers specialized growth charts for children with Noonan syndrome, Turner syndrome, Russell-Silver syndrome, and more conditions.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haracteristic NCHS 1977(Fels&#10;research institute)&#10;CDC 2000( Third National Health and&#10;Nutrition Examination survey)&#10;Infant..."/>
          <p:cNvPicPr>
            <a:picLocks noChangeAspect="1" noChangeArrowheads="1"/>
          </p:cNvPicPr>
          <p:nvPr/>
        </p:nvPicPr>
        <p:blipFill>
          <a:blip r:embed="rId2"/>
          <a:srcRect/>
          <a:stretch>
            <a:fillRect/>
          </a:stretch>
        </p:blipFill>
        <p:spPr bwMode="auto">
          <a:xfrm>
            <a:off x="155574" y="0"/>
            <a:ext cx="8559829" cy="642939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pPr>
              <a:buNone/>
            </a:pPr>
            <a:r>
              <a:rPr lang="en-US" b="1" dirty="0"/>
              <a:t>Mid-parental </a:t>
            </a:r>
            <a:r>
              <a:rPr lang="en-US" b="1" dirty="0" err="1"/>
              <a:t>centile</a:t>
            </a:r>
            <a:r>
              <a:rPr lang="en-US" b="1" dirty="0"/>
              <a:t> &amp; adult height predictor charts</a:t>
            </a:r>
          </a:p>
          <a:p>
            <a:r>
              <a:rPr lang="en-US" b="1" u="sng" dirty="0"/>
              <a:t>Mid-parental </a:t>
            </a:r>
            <a:r>
              <a:rPr lang="en-US" b="1" u="sng" dirty="0" err="1"/>
              <a:t>centile</a:t>
            </a:r>
            <a:endParaRPr lang="en-US" b="1" u="sng" dirty="0"/>
          </a:p>
          <a:p>
            <a:r>
              <a:rPr lang="en-US" dirty="0"/>
              <a:t>The </a:t>
            </a:r>
            <a:r>
              <a:rPr lang="en-US" b="1" dirty="0"/>
              <a:t>mid-parental </a:t>
            </a:r>
            <a:r>
              <a:rPr lang="en-US" b="1" dirty="0" err="1"/>
              <a:t>centile</a:t>
            </a:r>
            <a:r>
              <a:rPr lang="en-US" dirty="0"/>
              <a:t> is the </a:t>
            </a:r>
            <a:r>
              <a:rPr lang="en-US" b="1" dirty="0"/>
              <a:t>average adult height </a:t>
            </a:r>
            <a:r>
              <a:rPr lang="en-US" b="1" dirty="0" err="1"/>
              <a:t>centile</a:t>
            </a:r>
            <a:r>
              <a:rPr lang="en-US" dirty="0"/>
              <a:t> to be expected for </a:t>
            </a:r>
            <a:r>
              <a:rPr lang="en-US" b="1" dirty="0"/>
              <a:t>all children of these particular parents</a:t>
            </a:r>
            <a:r>
              <a:rPr lang="en-US" dirty="0"/>
              <a:t>.</a:t>
            </a:r>
          </a:p>
          <a:p>
            <a:pPr>
              <a:buNone/>
            </a:pPr>
            <a:endParaRPr lang="en-US" dirty="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837"/>
            <a:ext cx="8229600" cy="5483245"/>
          </a:xfrm>
        </p:spPr>
        <p:txBody>
          <a:bodyPr>
            <a:normAutofit fontScale="70000" lnSpcReduction="20000"/>
          </a:bodyPr>
          <a:lstStyle/>
          <a:p>
            <a:r>
              <a:rPr lang="en-US" b="1" dirty="0"/>
              <a:t>Calculating the mid-parental </a:t>
            </a:r>
            <a:r>
              <a:rPr lang="en-US" b="1" dirty="0" err="1"/>
              <a:t>centile</a:t>
            </a:r>
            <a:endParaRPr lang="en-US" b="1" dirty="0"/>
          </a:p>
          <a:p>
            <a:r>
              <a:rPr lang="en-US" dirty="0"/>
              <a:t>If possible, </a:t>
            </a:r>
            <a:r>
              <a:rPr lang="en-US" b="1" dirty="0"/>
              <a:t>measure both the parent’s heights</a:t>
            </a:r>
            <a:r>
              <a:rPr lang="en-US" dirty="0"/>
              <a:t>. If not available, use reported heights.</a:t>
            </a:r>
          </a:p>
          <a:p>
            <a:r>
              <a:rPr lang="en-US" b="1" dirty="0"/>
              <a:t>Mark their heights</a:t>
            </a:r>
            <a:r>
              <a:rPr lang="en-US" dirty="0"/>
              <a:t> on the relevant Mother and Father scales.</a:t>
            </a:r>
          </a:p>
          <a:p>
            <a:r>
              <a:rPr lang="en-US" b="1" dirty="0"/>
              <a:t>Join the two points</a:t>
            </a:r>
            <a:r>
              <a:rPr lang="en-US" dirty="0"/>
              <a:t> with a line between them. The mid parental </a:t>
            </a:r>
            <a:r>
              <a:rPr lang="en-US" dirty="0" err="1"/>
              <a:t>centile</a:t>
            </a:r>
            <a:r>
              <a:rPr lang="en-US" dirty="0"/>
              <a:t> is </a:t>
            </a:r>
            <a:r>
              <a:rPr lang="en-US" b="1" dirty="0"/>
              <a:t>where this line crosses the </a:t>
            </a:r>
            <a:r>
              <a:rPr lang="en-US" b="1" dirty="0" err="1"/>
              <a:t>centile</a:t>
            </a:r>
            <a:r>
              <a:rPr lang="en-US" b="1" dirty="0"/>
              <a:t> line</a:t>
            </a:r>
            <a:r>
              <a:rPr lang="en-US" dirty="0"/>
              <a:t> in the middle.</a:t>
            </a:r>
          </a:p>
          <a:p>
            <a:r>
              <a:rPr lang="en-US" b="1" dirty="0"/>
              <a:t>Interpreting the mid-parental </a:t>
            </a:r>
            <a:r>
              <a:rPr lang="en-US" b="1" dirty="0" err="1"/>
              <a:t>centile</a:t>
            </a:r>
            <a:endParaRPr lang="en-US" b="1" dirty="0"/>
          </a:p>
          <a:p>
            <a:r>
              <a:rPr lang="en-US" b="1" dirty="0"/>
              <a:t>Compare</a:t>
            </a:r>
            <a:r>
              <a:rPr lang="en-US" dirty="0"/>
              <a:t> the mid-parental </a:t>
            </a:r>
            <a:r>
              <a:rPr lang="en-US" dirty="0" err="1"/>
              <a:t>centile</a:t>
            </a:r>
            <a:r>
              <a:rPr lang="en-US" dirty="0"/>
              <a:t> to the child’s current height </a:t>
            </a:r>
            <a:r>
              <a:rPr lang="en-US" dirty="0" err="1"/>
              <a:t>centile</a:t>
            </a:r>
            <a:r>
              <a:rPr lang="en-US" dirty="0"/>
              <a:t> (this may help assess whether the child’s growth is proceeding as expected).</a:t>
            </a:r>
          </a:p>
          <a:p>
            <a:r>
              <a:rPr lang="en-US" b="1" dirty="0"/>
              <a:t>If a large discrepancy exists</a:t>
            </a:r>
            <a:r>
              <a:rPr lang="en-US" dirty="0"/>
              <a:t> between the mid-parental </a:t>
            </a:r>
            <a:r>
              <a:rPr lang="en-US" dirty="0" err="1"/>
              <a:t>centile</a:t>
            </a:r>
            <a:r>
              <a:rPr lang="en-US" dirty="0"/>
              <a:t> to the child’s current height </a:t>
            </a:r>
            <a:r>
              <a:rPr lang="en-US" dirty="0" err="1"/>
              <a:t>centile</a:t>
            </a:r>
            <a:r>
              <a:rPr lang="en-US" dirty="0"/>
              <a:t>, the more likely it is that the child has some sort of growth disorder.</a:t>
            </a:r>
          </a:p>
          <a:p>
            <a:r>
              <a:rPr lang="en-US" dirty="0"/>
              <a:t>9 out of 10 children’s height </a:t>
            </a:r>
            <a:r>
              <a:rPr lang="en-US" dirty="0" err="1"/>
              <a:t>centiles</a:t>
            </a:r>
            <a:r>
              <a:rPr lang="en-US" dirty="0"/>
              <a:t> are within </a:t>
            </a:r>
            <a:r>
              <a:rPr lang="en-US" b="1" dirty="0"/>
              <a:t>+/- 2 </a:t>
            </a:r>
            <a:r>
              <a:rPr lang="en-US" b="1" dirty="0" err="1"/>
              <a:t>centile</a:t>
            </a:r>
            <a:r>
              <a:rPr lang="en-US" b="1" dirty="0"/>
              <a:t> spaces</a:t>
            </a:r>
            <a:r>
              <a:rPr lang="en-US" dirty="0"/>
              <a:t> of the mid-parental </a:t>
            </a:r>
            <a:r>
              <a:rPr lang="en-US" dirty="0" err="1"/>
              <a:t>centile</a:t>
            </a:r>
            <a:r>
              <a:rPr lang="en-US" dirty="0"/>
              <a:t>.</a:t>
            </a:r>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 Mid-parental centile chart example"/>
          <p:cNvPicPr>
            <a:picLocks noChangeAspect="1" noChangeArrowheads="1"/>
          </p:cNvPicPr>
          <p:nvPr/>
        </p:nvPicPr>
        <p:blipFill>
          <a:blip r:embed="rId2"/>
          <a:srcRect/>
          <a:stretch>
            <a:fillRect/>
          </a:stretch>
        </p:blipFill>
        <p:spPr bwMode="auto">
          <a:xfrm>
            <a:off x="155574" y="285728"/>
            <a:ext cx="8631268" cy="607223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b="1" u="sng" dirty="0"/>
              <a:t>Adult height predictor chart</a:t>
            </a:r>
          </a:p>
          <a:p>
            <a:r>
              <a:rPr lang="en-US" dirty="0"/>
              <a:t>The </a:t>
            </a:r>
            <a:r>
              <a:rPr lang="en-US" b="1" dirty="0"/>
              <a:t>adult height predictor </a:t>
            </a:r>
            <a:r>
              <a:rPr lang="en-US" dirty="0"/>
              <a:t>chart (Fig. 4) allows for a prediction of the child’s adult height based on their current height (adjusted to allow for very tall and short children to be less extreme as adults).</a:t>
            </a:r>
          </a:p>
          <a:p>
            <a:r>
              <a:rPr lang="en-US" b="1" dirty="0"/>
              <a:t>Predicting a child’s adult height</a:t>
            </a:r>
          </a:p>
          <a:p>
            <a:r>
              <a:rPr lang="en-US" b="1" dirty="0"/>
              <a:t>Plot the most recent height </a:t>
            </a:r>
            <a:r>
              <a:rPr lang="en-US" b="1" dirty="0" err="1"/>
              <a:t>centile</a:t>
            </a:r>
            <a:r>
              <a:rPr lang="en-US" dirty="0"/>
              <a:t> on the centre line and </a:t>
            </a:r>
            <a:r>
              <a:rPr lang="en-US" b="1" dirty="0"/>
              <a:t>read off the predicted adult height for this </a:t>
            </a:r>
            <a:r>
              <a:rPr lang="en-US" b="1" dirty="0" err="1"/>
              <a:t>centile</a:t>
            </a:r>
            <a:r>
              <a:rPr lang="en-US" dirty="0"/>
              <a:t>.</a:t>
            </a:r>
          </a:p>
          <a:p>
            <a:r>
              <a:rPr lang="en-US" dirty="0"/>
              <a:t>80% of children will be within +/- 6cm of this value as adults.</a:t>
            </a:r>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dult Height Predictor Chart example"/>
          <p:cNvPicPr>
            <a:picLocks noChangeAspect="1" noChangeArrowheads="1"/>
          </p:cNvPicPr>
          <p:nvPr/>
        </p:nvPicPr>
        <p:blipFill>
          <a:blip r:embed="rId2"/>
          <a:srcRect/>
          <a:stretch>
            <a:fillRect/>
          </a:stretch>
        </p:blipFill>
        <p:spPr bwMode="auto">
          <a:xfrm>
            <a:off x="155575" y="-2735263"/>
            <a:ext cx="2857500" cy="5705476"/>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70000" lnSpcReduction="20000"/>
          </a:bodyPr>
          <a:lstStyle/>
          <a:p>
            <a:r>
              <a:rPr lang="en-US" b="1" dirty="0"/>
              <a:t>Pubertal assessment</a:t>
            </a:r>
          </a:p>
          <a:p>
            <a:r>
              <a:rPr lang="en-US" dirty="0"/>
              <a:t>The 2-18 years growth chart contains </a:t>
            </a:r>
            <a:r>
              <a:rPr lang="en-US" b="1" dirty="0"/>
              <a:t>puberty lines</a:t>
            </a:r>
            <a:r>
              <a:rPr lang="en-US" dirty="0"/>
              <a:t> from age </a:t>
            </a:r>
            <a:r>
              <a:rPr lang="en-US" b="1" dirty="0"/>
              <a:t>8 to 18 years old for girls</a:t>
            </a:r>
            <a:r>
              <a:rPr lang="en-US" dirty="0"/>
              <a:t> and </a:t>
            </a:r>
            <a:r>
              <a:rPr lang="en-US" b="1" dirty="0"/>
              <a:t>9 to 18 years old for boys</a:t>
            </a:r>
            <a:r>
              <a:rPr lang="en-US" dirty="0"/>
              <a:t>.</a:t>
            </a:r>
          </a:p>
          <a:p>
            <a:r>
              <a:rPr lang="en-US" dirty="0"/>
              <a:t>These lines indicate the </a:t>
            </a:r>
            <a:r>
              <a:rPr lang="en-US" b="1" dirty="0"/>
              <a:t>normal age limits for the phases of puberty</a:t>
            </a:r>
            <a:r>
              <a:rPr lang="en-US" dirty="0"/>
              <a:t>.</a:t>
            </a:r>
          </a:p>
          <a:p>
            <a:r>
              <a:rPr lang="en-US" b="1" u="sng" dirty="0"/>
              <a:t>Girls</a:t>
            </a:r>
          </a:p>
          <a:p>
            <a:r>
              <a:rPr lang="en-US" b="1" dirty="0" smtClean="0"/>
              <a:t>Pre-puberty</a:t>
            </a:r>
            <a:endParaRPr lang="en-US" dirty="0" smtClean="0"/>
          </a:p>
          <a:p>
            <a:r>
              <a:rPr lang="en-US" i="1" dirty="0" smtClean="0"/>
              <a:t>Tanner stage 1</a:t>
            </a:r>
            <a:endParaRPr lang="en-US" dirty="0" smtClean="0"/>
          </a:p>
          <a:p>
            <a:r>
              <a:rPr lang="en-US" b="1" dirty="0" smtClean="0"/>
              <a:t>In puberty</a:t>
            </a:r>
            <a:endParaRPr lang="en-US" dirty="0" smtClean="0"/>
          </a:p>
          <a:p>
            <a:r>
              <a:rPr lang="en-US" i="1" dirty="0" smtClean="0"/>
              <a:t>Tanner stage 2 &amp; 3</a:t>
            </a:r>
            <a:endParaRPr lang="en-US" dirty="0" smtClean="0"/>
          </a:p>
          <a:p>
            <a:r>
              <a:rPr lang="en-US" b="1" dirty="0" smtClean="0"/>
              <a:t>Completing puberty</a:t>
            </a:r>
            <a:endParaRPr lang="en-US" dirty="0" smtClean="0"/>
          </a:p>
          <a:p>
            <a:r>
              <a:rPr lang="en-US" i="1" dirty="0" smtClean="0"/>
              <a:t>Tanner stage 4 &amp; 5</a:t>
            </a:r>
            <a:endParaRPr lang="en-US" dirty="0" smtClean="0"/>
          </a:p>
          <a:p>
            <a:r>
              <a:rPr lang="en-US" dirty="0" smtClean="0"/>
              <a:t>No signs of pubertal </a:t>
            </a:r>
            <a:r>
              <a:rPr lang="en-US" dirty="0" err="1" smtClean="0"/>
              <a:t>development.Any</a:t>
            </a:r>
            <a:r>
              <a:rPr lang="en-US" dirty="0" smtClean="0"/>
              <a:t> breast enlargement, pubic or armpit </a:t>
            </a:r>
            <a:r>
              <a:rPr lang="en-US" dirty="0" err="1" smtClean="0"/>
              <a:t>hair.Started</a:t>
            </a:r>
            <a:r>
              <a:rPr lang="en-US" dirty="0" smtClean="0"/>
              <a:t> periods with signs of pubertal development.</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6151"/>
            <a:ext cx="8229600" cy="5197493"/>
          </a:xfrm>
        </p:spPr>
        <p:txBody>
          <a:bodyPr>
            <a:normAutofit fontScale="70000" lnSpcReduction="20000"/>
          </a:bodyPr>
          <a:lstStyle/>
          <a:p>
            <a:r>
              <a:rPr lang="en-US" b="1" dirty="0"/>
              <a:t>Interpretation</a:t>
            </a:r>
          </a:p>
          <a:p>
            <a:r>
              <a:rPr lang="en-US" dirty="0"/>
              <a:t>Puberty </a:t>
            </a:r>
            <a:r>
              <a:rPr lang="en-US" b="1" dirty="0"/>
              <a:t>before 8 years old</a:t>
            </a:r>
            <a:r>
              <a:rPr lang="en-US" dirty="0"/>
              <a:t> in girls is likely to be </a:t>
            </a:r>
            <a:r>
              <a:rPr lang="en-US" b="1" dirty="0"/>
              <a:t>precocious</a:t>
            </a:r>
            <a:r>
              <a:rPr lang="en-US" dirty="0"/>
              <a:t> and further investigation is necessary.</a:t>
            </a:r>
          </a:p>
          <a:p>
            <a:r>
              <a:rPr lang="en-US" dirty="0"/>
              <a:t>If a patient is</a:t>
            </a:r>
            <a:r>
              <a:rPr lang="en-US" b="1" dirty="0"/>
              <a:t> between 8-13 years old</a:t>
            </a:r>
            <a:r>
              <a:rPr lang="en-US" dirty="0"/>
              <a:t> and is plotting within the </a:t>
            </a:r>
            <a:r>
              <a:rPr lang="en-US" b="1" dirty="0"/>
              <a:t>shaded area of the chart</a:t>
            </a:r>
            <a:r>
              <a:rPr lang="en-US" dirty="0"/>
              <a:t> for their height </a:t>
            </a:r>
            <a:r>
              <a:rPr lang="en-US" dirty="0" err="1"/>
              <a:t>centile</a:t>
            </a:r>
            <a:r>
              <a:rPr lang="en-US" dirty="0"/>
              <a:t>, pubertal assessment is required, and mid-parental </a:t>
            </a:r>
            <a:r>
              <a:rPr lang="en-US" dirty="0" err="1"/>
              <a:t>centile</a:t>
            </a:r>
            <a:r>
              <a:rPr lang="en-US" dirty="0"/>
              <a:t> should be assessed.</a:t>
            </a:r>
          </a:p>
          <a:p>
            <a:r>
              <a:rPr lang="en-US" dirty="0"/>
              <a:t>If they are “</a:t>
            </a:r>
            <a:r>
              <a:rPr lang="en-US" b="1" dirty="0"/>
              <a:t>In</a:t>
            </a:r>
            <a:r>
              <a:rPr lang="en-US" dirty="0"/>
              <a:t> puberty” or “</a:t>
            </a:r>
            <a:r>
              <a:rPr lang="en-US" b="1" dirty="0"/>
              <a:t>Completing</a:t>
            </a:r>
            <a:r>
              <a:rPr lang="en-US" dirty="0"/>
              <a:t> puberty” – they are BELOW the 0.4</a:t>
            </a:r>
            <a:r>
              <a:rPr lang="en-US" baseline="30000" dirty="0"/>
              <a:t>th</a:t>
            </a:r>
            <a:r>
              <a:rPr lang="en-US" dirty="0"/>
              <a:t> </a:t>
            </a:r>
            <a:r>
              <a:rPr lang="en-US" dirty="0" err="1"/>
              <a:t>centile</a:t>
            </a:r>
            <a:r>
              <a:rPr lang="en-US" dirty="0"/>
              <a:t> and should be referred for further investigation.</a:t>
            </a:r>
          </a:p>
          <a:p>
            <a:r>
              <a:rPr lang="en-US" dirty="0"/>
              <a:t>If “</a:t>
            </a:r>
            <a:r>
              <a:rPr lang="en-US" b="1" dirty="0"/>
              <a:t>Pre</a:t>
            </a:r>
            <a:r>
              <a:rPr lang="en-US" dirty="0"/>
              <a:t>-pubertal”, they are generally growing normally but should be compared to their mid-parental </a:t>
            </a:r>
            <a:r>
              <a:rPr lang="en-US" dirty="0" err="1"/>
              <a:t>centile</a:t>
            </a:r>
            <a:r>
              <a:rPr lang="en-US" dirty="0"/>
              <a:t>.</a:t>
            </a:r>
          </a:p>
          <a:p>
            <a:r>
              <a:rPr lang="en-US" dirty="0"/>
              <a:t>If there are </a:t>
            </a:r>
            <a:r>
              <a:rPr lang="en-US" b="1" dirty="0"/>
              <a:t>no signs of puberty by 13 years of age</a:t>
            </a:r>
            <a:r>
              <a:rPr lang="en-US" dirty="0"/>
              <a:t>, then puberty is </a:t>
            </a:r>
            <a:r>
              <a:rPr lang="en-US" b="1" dirty="0"/>
              <a:t>delayed</a:t>
            </a:r>
            <a:r>
              <a:rPr lang="en-US" dirty="0"/>
              <a:t> and further assessment is indicated.</a:t>
            </a:r>
          </a:p>
          <a:p>
            <a:r>
              <a:rPr lang="en-US" dirty="0"/>
              <a:t>If the patient is</a:t>
            </a:r>
            <a:r>
              <a:rPr lang="en-US" b="1" dirty="0"/>
              <a:t> older than 16 years old</a:t>
            </a:r>
            <a:r>
              <a:rPr lang="en-US" dirty="0"/>
              <a:t> and </a:t>
            </a:r>
            <a:r>
              <a:rPr lang="en-US" b="1" dirty="0"/>
              <a:t>not in the “completing puberty stage”</a:t>
            </a:r>
            <a:r>
              <a:rPr lang="en-US" dirty="0"/>
              <a:t>, maturation is </a:t>
            </a:r>
            <a:r>
              <a:rPr lang="en-US" b="1" dirty="0"/>
              <a:t>delayed,</a:t>
            </a:r>
            <a:r>
              <a:rPr lang="en-US" dirty="0"/>
              <a:t> and further investigation is required.</a:t>
            </a:r>
          </a:p>
          <a:p>
            <a:pPr>
              <a:buNone/>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b="1" u="sng" dirty="0"/>
              <a:t>Boys</a:t>
            </a:r>
          </a:p>
          <a:p>
            <a:r>
              <a:rPr lang="en-US" b="1" dirty="0" smtClean="0"/>
              <a:t>Pre-puberty</a:t>
            </a:r>
            <a:endParaRPr lang="en-US" dirty="0" smtClean="0"/>
          </a:p>
          <a:p>
            <a:r>
              <a:rPr lang="en-US" i="1" dirty="0" smtClean="0"/>
              <a:t>Tanner stage 1</a:t>
            </a:r>
            <a:endParaRPr lang="en-US" dirty="0" smtClean="0"/>
          </a:p>
          <a:p>
            <a:r>
              <a:rPr lang="en-US" b="1" dirty="0" smtClean="0"/>
              <a:t>In puberty</a:t>
            </a:r>
            <a:endParaRPr lang="en-US" dirty="0" smtClean="0"/>
          </a:p>
          <a:p>
            <a:r>
              <a:rPr lang="en-US" i="1" dirty="0" smtClean="0"/>
              <a:t>Tanner stage 2 &amp; 3</a:t>
            </a:r>
            <a:endParaRPr lang="en-US" dirty="0" smtClean="0"/>
          </a:p>
          <a:p>
            <a:r>
              <a:rPr lang="en-US" b="1" dirty="0" smtClean="0"/>
              <a:t>Completing puberty</a:t>
            </a:r>
            <a:endParaRPr lang="en-US" dirty="0" smtClean="0"/>
          </a:p>
          <a:p>
            <a:r>
              <a:rPr lang="en-US" i="1" dirty="0" smtClean="0"/>
              <a:t>Tanner stage 4 &amp; 5</a:t>
            </a:r>
            <a:endParaRPr lang="en-US" dirty="0" smtClean="0"/>
          </a:p>
          <a:p>
            <a:r>
              <a:rPr lang="en-US" dirty="0" smtClean="0"/>
              <a:t>If </a:t>
            </a:r>
            <a:r>
              <a:rPr lang="en-US" b="1" dirty="0" smtClean="0"/>
              <a:t>both</a:t>
            </a:r>
            <a:r>
              <a:rPr lang="en-US" dirty="0" smtClean="0"/>
              <a:t> of the following:</a:t>
            </a:r>
          </a:p>
          <a:p>
            <a:r>
              <a:rPr lang="en-US" dirty="0" smtClean="0"/>
              <a:t>High voice</a:t>
            </a:r>
          </a:p>
          <a:p>
            <a:r>
              <a:rPr lang="en-US" dirty="0" smtClean="0"/>
              <a:t>No signs of pubertal development</a:t>
            </a:r>
          </a:p>
          <a:p>
            <a:r>
              <a:rPr lang="en-US" dirty="0" smtClean="0"/>
              <a:t>If </a:t>
            </a:r>
            <a:r>
              <a:rPr lang="en-US" b="1" dirty="0" smtClean="0"/>
              <a:t>any</a:t>
            </a:r>
            <a:r>
              <a:rPr lang="en-US" dirty="0" smtClean="0"/>
              <a:t> of the following:</a:t>
            </a:r>
          </a:p>
          <a:p>
            <a:r>
              <a:rPr lang="en-US" dirty="0" smtClean="0"/>
              <a:t>Slight deepening of the voice</a:t>
            </a:r>
          </a:p>
          <a:p>
            <a:r>
              <a:rPr lang="en-US" dirty="0" smtClean="0"/>
              <a:t>Early pubic or armpit hair growth</a:t>
            </a:r>
          </a:p>
          <a:p>
            <a:r>
              <a:rPr lang="en-US" dirty="0" smtClean="0"/>
              <a:t>Enlargement of testes or penis</a:t>
            </a:r>
          </a:p>
          <a:p>
            <a:r>
              <a:rPr lang="en-US" dirty="0" smtClean="0"/>
              <a:t>If </a:t>
            </a:r>
            <a:r>
              <a:rPr lang="en-US" b="1" dirty="0" smtClean="0"/>
              <a:t>any</a:t>
            </a:r>
            <a:r>
              <a:rPr lang="en-US" dirty="0" smtClean="0"/>
              <a:t> of the following:</a:t>
            </a:r>
          </a:p>
          <a:p>
            <a:r>
              <a:rPr lang="en-US" dirty="0" smtClean="0"/>
              <a:t>Voice fully broken</a:t>
            </a:r>
          </a:p>
          <a:p>
            <a:r>
              <a:rPr lang="en-US" dirty="0" smtClean="0"/>
              <a:t>Moustache and early facial hair growth</a:t>
            </a:r>
          </a:p>
          <a:p>
            <a:r>
              <a:rPr lang="en-US" dirty="0" smtClean="0"/>
              <a:t>Adult size of penis with pubic and </a:t>
            </a:r>
            <a:r>
              <a:rPr lang="en-US" dirty="0" err="1" smtClean="0"/>
              <a:t>axillary</a:t>
            </a:r>
            <a:r>
              <a:rPr lang="en-US" dirty="0" smtClean="0"/>
              <a:t> hair</a:t>
            </a:r>
          </a:p>
          <a:p>
            <a:pPr>
              <a:buNone/>
            </a:pPr>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a:t>Interpretation</a:t>
            </a:r>
          </a:p>
          <a:p>
            <a:r>
              <a:rPr lang="en-US" dirty="0"/>
              <a:t>Puberty </a:t>
            </a:r>
            <a:r>
              <a:rPr lang="en-US" b="1" dirty="0"/>
              <a:t>before the age of 9 years in boys</a:t>
            </a:r>
            <a:r>
              <a:rPr lang="en-US" dirty="0"/>
              <a:t> is likely to be </a:t>
            </a:r>
            <a:r>
              <a:rPr lang="en-US" b="1" dirty="0"/>
              <a:t>precocious</a:t>
            </a:r>
            <a:r>
              <a:rPr lang="en-US" dirty="0"/>
              <a:t> and further investigation is necessary.</a:t>
            </a:r>
          </a:p>
          <a:p>
            <a:r>
              <a:rPr lang="en-US" dirty="0"/>
              <a:t>If a patient is </a:t>
            </a:r>
            <a:r>
              <a:rPr lang="en-US" b="1" dirty="0"/>
              <a:t>between 9-14 years old</a:t>
            </a:r>
            <a:r>
              <a:rPr lang="en-US" dirty="0"/>
              <a:t> and is plotting within the</a:t>
            </a:r>
            <a:r>
              <a:rPr lang="en-US" b="1" dirty="0"/>
              <a:t> shaded area of the chart</a:t>
            </a:r>
            <a:r>
              <a:rPr lang="en-US" dirty="0"/>
              <a:t> for their height </a:t>
            </a:r>
            <a:r>
              <a:rPr lang="en-US" dirty="0" err="1"/>
              <a:t>centile</a:t>
            </a:r>
            <a:r>
              <a:rPr lang="en-US" dirty="0"/>
              <a:t>, pubertal assessment is required and mid-parental </a:t>
            </a:r>
            <a:r>
              <a:rPr lang="en-US" dirty="0" err="1"/>
              <a:t>centile</a:t>
            </a:r>
            <a:r>
              <a:rPr lang="en-US" dirty="0"/>
              <a:t> should be assessed.</a:t>
            </a:r>
          </a:p>
          <a:p>
            <a:r>
              <a:rPr lang="en-US" dirty="0"/>
              <a:t>If they are “</a:t>
            </a:r>
            <a:r>
              <a:rPr lang="en-US" b="1" dirty="0"/>
              <a:t>In</a:t>
            </a:r>
            <a:r>
              <a:rPr lang="en-US" dirty="0"/>
              <a:t> puberty” or “</a:t>
            </a:r>
            <a:r>
              <a:rPr lang="en-US" b="1" dirty="0"/>
              <a:t>Completing</a:t>
            </a:r>
            <a:r>
              <a:rPr lang="en-US" dirty="0"/>
              <a:t> puberty” – they are BELOW the 0.4</a:t>
            </a:r>
            <a:r>
              <a:rPr lang="en-US" baseline="30000" dirty="0"/>
              <a:t>th</a:t>
            </a:r>
            <a:r>
              <a:rPr lang="en-US" dirty="0"/>
              <a:t> </a:t>
            </a:r>
            <a:r>
              <a:rPr lang="en-US" dirty="0" err="1"/>
              <a:t>centile</a:t>
            </a:r>
            <a:r>
              <a:rPr lang="en-US" dirty="0"/>
              <a:t> and should be referred for further investigation.</a:t>
            </a:r>
          </a:p>
          <a:p>
            <a:r>
              <a:rPr lang="en-US" dirty="0"/>
              <a:t>If “</a:t>
            </a:r>
            <a:r>
              <a:rPr lang="en-US" b="1" dirty="0"/>
              <a:t>Pre</a:t>
            </a:r>
            <a:r>
              <a:rPr lang="en-US" dirty="0"/>
              <a:t>-pubertal”, they should be referred for further investigation and compared to their mid-parental </a:t>
            </a:r>
            <a:r>
              <a:rPr lang="en-US" dirty="0" err="1"/>
              <a:t>centile</a:t>
            </a:r>
            <a:r>
              <a:rPr lang="en-US" dirty="0"/>
              <a:t>. After investigation, these children are often found to be growing normally.</a:t>
            </a:r>
          </a:p>
          <a:p>
            <a:r>
              <a:rPr lang="en-US" dirty="0"/>
              <a:t>If there are </a:t>
            </a:r>
            <a:r>
              <a:rPr lang="en-US" b="1" dirty="0"/>
              <a:t>no signs of puberty by 14 years of age</a:t>
            </a:r>
            <a:r>
              <a:rPr lang="en-US" dirty="0"/>
              <a:t>, then puberty is </a:t>
            </a:r>
            <a:r>
              <a:rPr lang="en-US" b="1" dirty="0"/>
              <a:t>delayed </a:t>
            </a:r>
            <a:r>
              <a:rPr lang="en-US" dirty="0"/>
              <a:t>and further assessment is indicated.</a:t>
            </a:r>
          </a:p>
          <a:p>
            <a:r>
              <a:rPr lang="en-US" dirty="0"/>
              <a:t>If the patient is </a:t>
            </a:r>
            <a:r>
              <a:rPr lang="en-US" b="1" dirty="0"/>
              <a:t>older than 17 years old</a:t>
            </a:r>
            <a:r>
              <a:rPr lang="en-US" dirty="0"/>
              <a:t> and </a:t>
            </a:r>
            <a:r>
              <a:rPr lang="en-US" b="1" dirty="0"/>
              <a:t>not in the “completing puberty stage”</a:t>
            </a:r>
            <a:r>
              <a:rPr lang="en-US" dirty="0"/>
              <a:t>, maturation is </a:t>
            </a:r>
            <a:r>
              <a:rPr lang="en-US" b="1" dirty="0"/>
              <a:t>delayed</a:t>
            </a:r>
            <a:r>
              <a:rPr lang="en-US" dirty="0"/>
              <a:t>, and further investigation is required.</a:t>
            </a:r>
          </a:p>
          <a:p>
            <a:pPr>
              <a:buNone/>
            </a:pPr>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4713"/>
            <a:ext cx="8229600" cy="5268931"/>
          </a:xfrm>
        </p:spPr>
        <p:txBody>
          <a:bodyPr>
            <a:normAutofit fontScale="70000" lnSpcReduction="20000"/>
          </a:bodyPr>
          <a:lstStyle/>
          <a:p>
            <a:r>
              <a:rPr lang="en-US" b="1" dirty="0"/>
              <a:t>BMI </a:t>
            </a:r>
            <a:r>
              <a:rPr lang="en-US" b="1" dirty="0" err="1"/>
              <a:t>centiles</a:t>
            </a:r>
            <a:endParaRPr lang="en-US" b="1" dirty="0"/>
          </a:p>
          <a:p>
            <a:r>
              <a:rPr lang="en-US" dirty="0"/>
              <a:t>The growth charts also provide an opportunity to </a:t>
            </a:r>
            <a:r>
              <a:rPr lang="en-US" b="1" dirty="0"/>
              <a:t>calculate the child’s BMI</a:t>
            </a:r>
            <a:r>
              <a:rPr lang="en-US" dirty="0"/>
              <a:t> from the age of 2.</a:t>
            </a:r>
          </a:p>
          <a:p>
            <a:r>
              <a:rPr lang="en-US" dirty="0"/>
              <a:t>Both </a:t>
            </a:r>
            <a:r>
              <a:rPr lang="en-US" b="1" dirty="0"/>
              <a:t>0-4 years (boys &amp; girls)</a:t>
            </a:r>
            <a:r>
              <a:rPr lang="en-US" dirty="0"/>
              <a:t> and </a:t>
            </a:r>
            <a:r>
              <a:rPr lang="en-US" b="1" dirty="0"/>
              <a:t>2-18 years (boys &amp; girls)</a:t>
            </a:r>
            <a:r>
              <a:rPr lang="en-US" dirty="0"/>
              <a:t> charts provide a simple graph to convert the child’s weight </a:t>
            </a:r>
            <a:r>
              <a:rPr lang="en-US" dirty="0" err="1"/>
              <a:t>centile</a:t>
            </a:r>
            <a:r>
              <a:rPr lang="en-US" dirty="0"/>
              <a:t> and height </a:t>
            </a:r>
            <a:r>
              <a:rPr lang="en-US" dirty="0" err="1"/>
              <a:t>centile</a:t>
            </a:r>
            <a:r>
              <a:rPr lang="en-US" dirty="0"/>
              <a:t> to their BMI </a:t>
            </a:r>
            <a:r>
              <a:rPr lang="en-US" dirty="0" err="1"/>
              <a:t>centile</a:t>
            </a:r>
            <a:r>
              <a:rPr lang="en-US" dirty="0"/>
              <a:t>.</a:t>
            </a:r>
          </a:p>
          <a:p>
            <a:r>
              <a:rPr lang="en-US" b="1" dirty="0"/>
              <a:t>Interpretation</a:t>
            </a:r>
          </a:p>
          <a:p>
            <a:r>
              <a:rPr lang="en-US" dirty="0"/>
              <a:t>A child whose weight is average for their height will have a BMI between the</a:t>
            </a:r>
            <a:r>
              <a:rPr lang="en-US" b="1" dirty="0"/>
              <a:t> 25</a:t>
            </a:r>
            <a:r>
              <a:rPr lang="en-US" b="1" baseline="30000" dirty="0"/>
              <a:t>th</a:t>
            </a:r>
            <a:r>
              <a:rPr lang="en-US" b="1" dirty="0"/>
              <a:t> and 75</a:t>
            </a:r>
            <a:r>
              <a:rPr lang="en-US" b="1" baseline="30000" dirty="0"/>
              <a:t>th</a:t>
            </a:r>
            <a:r>
              <a:rPr lang="en-US" b="1" dirty="0"/>
              <a:t> </a:t>
            </a:r>
            <a:r>
              <a:rPr lang="en-US" b="1" dirty="0" err="1"/>
              <a:t>centiles</a:t>
            </a:r>
            <a:r>
              <a:rPr lang="en-US" dirty="0"/>
              <a:t>, whatever their height </a:t>
            </a:r>
            <a:r>
              <a:rPr lang="en-US" dirty="0" err="1"/>
              <a:t>centile</a:t>
            </a:r>
            <a:r>
              <a:rPr lang="en-US" dirty="0"/>
              <a:t>.</a:t>
            </a:r>
          </a:p>
          <a:p>
            <a:r>
              <a:rPr lang="en-US" dirty="0"/>
              <a:t>A BMI </a:t>
            </a:r>
            <a:r>
              <a:rPr lang="en-US" b="1" dirty="0"/>
              <a:t>above the 91</a:t>
            </a:r>
            <a:r>
              <a:rPr lang="en-US" b="1" baseline="30000" dirty="0"/>
              <a:t>st</a:t>
            </a:r>
            <a:r>
              <a:rPr lang="en-US" b="1" dirty="0"/>
              <a:t> </a:t>
            </a:r>
            <a:r>
              <a:rPr lang="en-US" b="1" dirty="0" err="1"/>
              <a:t>centile</a:t>
            </a:r>
            <a:r>
              <a:rPr lang="en-US" dirty="0"/>
              <a:t> suggests the child is </a:t>
            </a:r>
            <a:r>
              <a:rPr lang="en-US" b="1" dirty="0"/>
              <a:t>overweight.</a:t>
            </a:r>
            <a:endParaRPr lang="en-US" dirty="0"/>
          </a:p>
          <a:p>
            <a:r>
              <a:rPr lang="en-US" dirty="0"/>
              <a:t>A BMI </a:t>
            </a:r>
            <a:r>
              <a:rPr lang="en-US" b="1" dirty="0"/>
              <a:t>above the 98</a:t>
            </a:r>
            <a:r>
              <a:rPr lang="en-US" b="1" baseline="30000" dirty="0"/>
              <a:t>th</a:t>
            </a:r>
            <a:r>
              <a:rPr lang="en-US" b="1" dirty="0"/>
              <a:t> </a:t>
            </a:r>
            <a:r>
              <a:rPr lang="en-US" b="1" dirty="0" err="1"/>
              <a:t>centile</a:t>
            </a:r>
            <a:r>
              <a:rPr lang="en-US" dirty="0"/>
              <a:t> is </a:t>
            </a:r>
            <a:r>
              <a:rPr lang="en-US" b="1" dirty="0"/>
              <a:t>very overweight</a:t>
            </a:r>
            <a:r>
              <a:rPr lang="en-US" dirty="0"/>
              <a:t> </a:t>
            </a:r>
            <a:r>
              <a:rPr lang="en-US" b="1" dirty="0"/>
              <a:t>(clinically obese).</a:t>
            </a:r>
            <a:endParaRPr lang="en-US" dirty="0"/>
          </a:p>
          <a:p>
            <a:r>
              <a:rPr lang="en-US" dirty="0"/>
              <a:t>A BMI </a:t>
            </a:r>
            <a:r>
              <a:rPr lang="en-US" b="1" dirty="0"/>
              <a:t>below the 2</a:t>
            </a:r>
            <a:r>
              <a:rPr lang="en-US" b="1" baseline="30000" dirty="0"/>
              <a:t>nd</a:t>
            </a:r>
            <a:r>
              <a:rPr lang="en-US" b="1" dirty="0"/>
              <a:t> </a:t>
            </a:r>
            <a:r>
              <a:rPr lang="en-US" b="1" dirty="0" err="1"/>
              <a:t>centile</a:t>
            </a:r>
            <a:r>
              <a:rPr lang="en-US" dirty="0"/>
              <a:t> is unusual and </a:t>
            </a:r>
            <a:r>
              <a:rPr lang="en-US" b="1" dirty="0"/>
              <a:t>may reflect </a:t>
            </a:r>
            <a:r>
              <a:rPr lang="en-US" b="1" dirty="0" err="1"/>
              <a:t>undernutrition</a:t>
            </a:r>
            <a:r>
              <a:rPr lang="en-US" dirty="0"/>
              <a:t> requiring further investigation. In older children, this may simply reflect a small build.</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dvantages of CDC 2000 Growth Charts&#10;• Most importantly the 2000 charts were representative, of all (non-VLBW) infants&#10;in ..."/>
          <p:cNvPicPr>
            <a:picLocks noChangeAspect="1" noChangeArrowheads="1"/>
          </p:cNvPicPr>
          <p:nvPr/>
        </p:nvPicPr>
        <p:blipFill>
          <a:blip r:embed="rId2"/>
          <a:srcRect/>
          <a:stretch>
            <a:fillRect/>
          </a:stretch>
        </p:blipFill>
        <p:spPr bwMode="auto">
          <a:xfrm>
            <a:off x="155574" y="142852"/>
            <a:ext cx="8702705" cy="628654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857916"/>
          </a:xfrm>
        </p:spPr>
        <p:txBody>
          <a:bodyPr>
            <a:normAutofit fontScale="70000" lnSpcReduction="20000"/>
          </a:bodyPr>
          <a:lstStyle/>
          <a:p>
            <a:pPr fontAlgn="base">
              <a:buNone/>
            </a:pPr>
            <a:r>
              <a:rPr lang="en-US" dirty="0"/>
              <a:t>Reading the Charts</a:t>
            </a:r>
          </a:p>
          <a:p>
            <a:pPr fontAlgn="base"/>
            <a:r>
              <a:rPr lang="en-US" dirty="0"/>
              <a:t>Say you have a 2-year-old boy who weighs 30 pounds. To find out what his percentiles are, start by using the CDC </a:t>
            </a:r>
            <a:r>
              <a:rPr lang="en-US" u="sng" dirty="0">
                <a:hlinkClick r:id="rId2"/>
              </a:rPr>
              <a:t>growth chart for boys from birth to 36 months</a:t>
            </a:r>
            <a:r>
              <a:rPr lang="en-US" dirty="0"/>
              <a:t>. </a:t>
            </a:r>
            <a:endParaRPr lang="en-US" dirty="0" smtClean="0"/>
          </a:p>
          <a:p>
            <a:pPr fontAlgn="base"/>
            <a:r>
              <a:rPr lang="en-US" dirty="0" smtClean="0"/>
              <a:t>This </a:t>
            </a:r>
            <a:r>
              <a:rPr lang="en-US" dirty="0"/>
              <a:t>chart, like all the others, has the age at the top and bottom of the grid and length and weight at the left and right of the grid. Curves on the chart indicate the percentiles for length-for-age and weight-for-age.</a:t>
            </a:r>
          </a:p>
          <a:p>
            <a:pPr fontAlgn="base"/>
            <a:r>
              <a:rPr lang="en-US" b="1" dirty="0"/>
              <a:t>Step A</a:t>
            </a:r>
            <a:r>
              <a:rPr lang="en-US" dirty="0"/>
              <a:t>: Find the child's age at the bottom of the chart and draw a vertical line on the growth chart (from top to bottom). For this example, you would draw a line through 24 months (2 years).</a:t>
            </a:r>
          </a:p>
          <a:p>
            <a:pPr fontAlgn="base"/>
            <a:r>
              <a:rPr lang="en-US" b="1" dirty="0"/>
              <a:t>Step B</a:t>
            </a:r>
            <a:r>
              <a:rPr lang="en-US" dirty="0"/>
              <a:t>: Now find the child's weight on the right-hand side of the chart, 30 pounds in this example, and draw a horizontal line (from left to right).</a:t>
            </a:r>
          </a:p>
          <a:p>
            <a:pPr fontAlgn="base"/>
            <a:r>
              <a:rPr lang="en-US" b="1" dirty="0"/>
              <a:t>Step C</a:t>
            </a:r>
            <a:r>
              <a:rPr lang="en-US" dirty="0"/>
              <a:t>: Find the spot where these two lines intersect or cross each other.</a:t>
            </a:r>
          </a:p>
          <a:p>
            <a:pPr fontAlgn="base"/>
            <a:r>
              <a:rPr lang="en-US" b="1" dirty="0"/>
              <a:t>Step D</a:t>
            </a:r>
            <a:r>
              <a:rPr lang="en-US" dirty="0"/>
              <a:t>: Find the curve that is closest to this spot and follow it up and to the right until you find the number that corresponds to your child's percentile.</a:t>
            </a:r>
          </a:p>
          <a:p>
            <a:pPr>
              <a:buNone/>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fontAlgn="base"/>
            <a:r>
              <a:rPr lang="en-US" dirty="0"/>
              <a:t>In this example, you can see that a 2-year-old boy who is 30 pounds is at the 75th percentile for his weight, meaning that in a population of children growing optimally, he weighs more than about 75% of boys his age.</a:t>
            </a:r>
          </a:p>
          <a:p>
            <a:pPr fontAlgn="base"/>
            <a:r>
              <a:rPr lang="en-US" dirty="0"/>
              <a:t>Finding a child's percentile is a little harder if the curve doesn't actually pass through the spot where age and weight come together. For example, if the boy in the example weighed 31 pounds, you would use all of the same steps but also have to imagine a curve that is somewhere between the 75th and 90th percentiles, figuring that he was at about the 80th to 85th percentile.</a:t>
            </a:r>
          </a:p>
          <a:p>
            <a:pPr fontAlgn="base"/>
            <a:r>
              <a:rPr lang="en-US" dirty="0"/>
              <a:t>You can use the same steps to plot your child's height and body mass index (for kids ages 2 and up).</a:t>
            </a:r>
          </a:p>
          <a:p>
            <a:pPr>
              <a:buNone/>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a:t>Growth charts for children with Down syndrome</a:t>
            </a:r>
          </a:p>
          <a:p>
            <a:r>
              <a:rPr lang="en-US" dirty="0"/>
              <a:t>The Down Syndrome Medical Interest Group (DSMIG) and RCPCH have developed cross-sectional growth charts for boys and girls with Down syndrome for use from term to 18 years old.</a:t>
            </a:r>
          </a:p>
          <a:p>
            <a:r>
              <a:rPr lang="en-US" dirty="0"/>
              <a:t>Reasons for using these charts include:</a:t>
            </a:r>
          </a:p>
          <a:p>
            <a:r>
              <a:rPr lang="en-US" b="1" dirty="0"/>
              <a:t>Short stature</a:t>
            </a:r>
            <a:r>
              <a:rPr lang="en-US" dirty="0"/>
              <a:t> is a </a:t>
            </a:r>
            <a:r>
              <a:rPr lang="en-US" dirty="0" err="1"/>
              <a:t>recognised</a:t>
            </a:r>
            <a:r>
              <a:rPr lang="en-US" dirty="0"/>
              <a:t> characteristic of most people with Down syndrome – the average height at most ages is around the 2</a:t>
            </a:r>
            <a:r>
              <a:rPr lang="en-US" baseline="30000" dirty="0"/>
              <a:t>nd</a:t>
            </a:r>
            <a:r>
              <a:rPr lang="en-US" dirty="0"/>
              <a:t> </a:t>
            </a:r>
            <a:r>
              <a:rPr lang="en-US" dirty="0" err="1"/>
              <a:t>centile</a:t>
            </a:r>
            <a:r>
              <a:rPr lang="en-US" dirty="0"/>
              <a:t> for the general population.</a:t>
            </a:r>
          </a:p>
          <a:p>
            <a:r>
              <a:rPr lang="en-US" dirty="0"/>
              <a:t>These children are at</a:t>
            </a:r>
            <a:r>
              <a:rPr lang="en-US" b="1" dirty="0"/>
              <a:t> increased risk of additional medical conditions that may interfere with growth</a:t>
            </a:r>
            <a:r>
              <a:rPr lang="en-US" dirty="0"/>
              <a:t> (e.g. congenital cardiac disease, sleep-related upper airway obstruction, </a:t>
            </a:r>
            <a:r>
              <a:rPr lang="en-US" dirty="0" err="1"/>
              <a:t>coeliac</a:t>
            </a:r>
            <a:r>
              <a:rPr lang="en-US" dirty="0"/>
              <a:t> disease, feeding issues and thyroid hormone deficiency).</a:t>
            </a:r>
          </a:p>
          <a:p>
            <a:r>
              <a:rPr lang="en-US" dirty="0"/>
              <a:t>Regular measurements in combination with a general health assessment, nutritional and thyroid status are likely to be </a:t>
            </a:r>
            <a:r>
              <a:rPr lang="en-US" b="1" dirty="0"/>
              <a:t>sensitive initial indicators</a:t>
            </a:r>
            <a:r>
              <a:rPr lang="en-US" dirty="0"/>
              <a:t> of such medical problems, allowing for</a:t>
            </a:r>
            <a:r>
              <a:rPr lang="en-US" b="1" dirty="0"/>
              <a:t> early intervention</a:t>
            </a:r>
            <a:r>
              <a:rPr lang="en-US" dirty="0"/>
              <a:t>.</a:t>
            </a:r>
          </a:p>
          <a:p>
            <a:pPr>
              <a:buNone/>
            </a:pPr>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WHO Growth Charts 2006&#10;• In 1993 the World Health Organization (WHO) undertook a comprehensive&#10;review of the uses and inte..."/>
          <p:cNvPicPr>
            <a:picLocks noChangeAspect="1" noChangeArrowheads="1"/>
          </p:cNvPicPr>
          <p:nvPr/>
        </p:nvPicPr>
        <p:blipFill>
          <a:blip r:embed="rId2"/>
          <a:srcRect/>
          <a:stretch>
            <a:fillRect/>
          </a:stretch>
        </p:blipFill>
        <p:spPr bwMode="auto">
          <a:xfrm>
            <a:off x="155574" y="214290"/>
            <a:ext cx="8702705" cy="585791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ulticentre Growth Reference Study (MGRS)&#10;• Between 1997 and 2003&#10;• longitudinal follow-up from birth to 24 months&#10;+&#10;cross..."/>
          <p:cNvPicPr>
            <a:picLocks noChangeAspect="1" noChangeArrowheads="1"/>
          </p:cNvPicPr>
          <p:nvPr/>
        </p:nvPicPr>
        <p:blipFill>
          <a:blip r:embed="rId2"/>
          <a:srcRect/>
          <a:stretch>
            <a:fillRect/>
          </a:stretch>
        </p:blipFill>
        <p:spPr bwMode="auto">
          <a:xfrm>
            <a:off x="155574" y="357166"/>
            <a:ext cx="8559829" cy="58579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Healthy children&#10;• Living under conditions likely to favor the achievement of their full genetic growth&#10;potential&#10;• Moth..."/>
          <p:cNvPicPr>
            <a:picLocks noChangeAspect="1" noChangeArrowheads="1"/>
          </p:cNvPicPr>
          <p:nvPr/>
        </p:nvPicPr>
        <p:blipFill>
          <a:blip r:embed="rId2"/>
          <a:srcRect/>
          <a:stretch>
            <a:fillRect/>
          </a:stretch>
        </p:blipFill>
        <p:spPr bwMode="auto">
          <a:xfrm>
            <a:off x="155574" y="428604"/>
            <a:ext cx="8702706" cy="571504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149</TotalTime>
  <Words>525</Words>
  <Application>Microsoft Office PowerPoint</Application>
  <PresentationFormat>On-screen Show (4:3)</PresentationFormat>
  <Paragraphs>146</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Concourse</vt:lpstr>
      <vt:lpstr>  GROWTH CHART Presented by                              Dr. Mahadevi A.L                               Assistant professor                                 Dept of paediatrics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ELCOT</dc:creator>
  <cp:lastModifiedBy>New</cp:lastModifiedBy>
  <cp:revision>20</cp:revision>
  <dcterms:created xsi:type="dcterms:W3CDTF">2021-02-05T16:54:58Z</dcterms:created>
  <dcterms:modified xsi:type="dcterms:W3CDTF">2021-11-16T10:20:21Z</dcterms:modified>
</cp:coreProperties>
</file>